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2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charts/chart3.xml" ContentType="application/vnd.openxmlformats-officedocument.drawingml.chart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31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6" r:id="rId3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ở đầu" id="{5f6d705c-fa7a-70e6-7afc-dab07c99569f}">
          <p14:sldIdLst>
            <p14:sldId id="256"/>
            <p14:sldId id="257"/>
          </p14:sldIdLst>
        </p14:section>
        <p14:section name="Tổng quan" id="{6377647b-f6a2-3a74-2fa0-b87652f3d281}">
          <p14:sldIdLst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Chức năng nghiệp vụ" id="{07cc8fbd-3026-7338-e7f9-7e3db2c4e5e0}">
          <p14:sldIdLst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Trang công khai và giao diện" id="{eac53bc1-6961-6faf-b959-dc12611ecf26}">
          <p14:sldIdLst>
            <p14:sldId id="272"/>
            <p14:sldId id="273"/>
            <p14:sldId id="274"/>
          </p14:sldIdLst>
        </p14:section>
        <p14:section name="Dữ liệu" id="{75c0a6a2-3b49-62ed-a2dc-ab9ddfd05a97}">
          <p14:sldIdLst>
            <p14:sldId id="275"/>
            <p14:sldId id="276"/>
            <p14:sldId id="277"/>
            <p14:sldId id="278"/>
          </p14:sldIdLst>
        </p14:section>
        <p14:section name="Kỹ thuật và bảo mật" id="{9488f71a-169d-e383-c54c-1786e86f1288}">
          <p14:sldIdLst>
            <p14:sldId id="279"/>
            <p14:sldId id="280"/>
            <p14:sldId id="281"/>
            <p14:sldId id="282"/>
          </p14:sldIdLst>
        </p14:section>
        <p14:section name="Lộ trình" id="{0e1a13bc-6d48-61d4-51aa-a9df1b3f9cd9}">
          <p14:sldIdLst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  <Relationship Id="rId37" Type="http://schemas.openxmlformats.org/officeDocument/2006/relationships/slide" Target="slides/slide31.xml"/>
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F2A5F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F2A5F"/>
                </a:solidFill>
                <a:latin typeface="+mn-lt"/>
              </a:rPr>
              <a:t>Hoạt động đã duyệt theo phân hệ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Đã duyệt</c:v>
                </c:pt>
              </c:strCache>
            </c:strRef>
          </c:tx>
          <c:spPr>
            <a:solidFill>
              <a:srgbClr val="1D5FD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Chiến dịch hè</c:v>
                  </c:pt>
                  <c:pt idx="1">
                    <c:v>Tháng Thanh niên</c:v>
                  </c:pt>
                  <c:pt idx="2">
                    <c:v>Mùa hè số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12891</c:v>
                </c:pt>
                <c:pt idx="1">
                  <c:v>6692</c:v>
                </c:pt>
                <c:pt idx="2">
                  <c:v>2183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B24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475A7D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12700" cap="flat">
              <a:solidFill>
                <a:srgbClr val="E3EAF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7C8BA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F2A5F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F2A5F"/>
                </a:solidFill>
                <a:latin typeface="+mn-lt"/>
              </a:rPr>
              <a:t>Số chỉ tiêu theo bộ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Chỉ tiêu</c:v>
                </c:pt>
              </c:strCache>
            </c:strRef>
          </c:tx>
          <c:spPr>
            <a:solidFill>
              <a:srgbClr val="1D5FD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Chiến dịch hè</c:v>
                  </c:pt>
                  <c:pt idx="1">
                    <c:v>Bộ tiêu chí, báo cáo số liệu</c:v>
                  </c:pt>
                  <c:pt idx="2">
                    <c:v>Mùa hè số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379</c:v>
                </c:pt>
                <c:pt idx="1">
                  <c:v>51</c:v>
                </c:pt>
                <c:pt idx="2">
                  <c:v>33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B24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75A7D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12700" cap="flat">
              <a:solidFill>
                <a:srgbClr val="E3EAF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7C8BA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F2A5F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F2A5F"/>
                </a:solidFill>
                <a:latin typeface="+mn-lt"/>
              </a:rPr>
              <a:t>Tỷ lệ theo trạng thái trong từng phân hệ</a:t>
            </a:r>
          </a:p>
        </c:rich>
      </c:tx>
      <c:layout/>
      <c:overlay val="0"/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Đã duyệt</c:v>
                </c:pt>
              </c:strCache>
            </c:strRef>
          </c:tx>
          <c:spPr>
            <a:solidFill>
              <a:srgbClr val="16A34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Chiến dịch hè</c:v>
                  </c:pt>
                  <c:pt idx="1">
                    <c:v>Tháng Thanh niên</c:v>
                  </c:pt>
                  <c:pt idx="2">
                    <c:v>Mùa hè số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12891</c:v>
                </c:pt>
                <c:pt idx="1">
                  <c:v>6692</c:v>
                </c:pt>
                <c:pt idx="2">
                  <c:v>2183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Chờ duyệt</c:v>
                </c:pt>
              </c:strCache>
            </c:strRef>
          </c:tx>
          <c:spPr>
            <a:solidFill>
              <a:srgbClr val="F5B4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Chiến dịch hè</c:v>
                  </c:pt>
                  <c:pt idx="1">
                    <c:v>Tháng Thanh niên</c:v>
                  </c:pt>
                  <c:pt idx="2">
                    <c:v>Mùa hè số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564</c:v>
                </c:pt>
                <c:pt idx="1">
                  <c:v>115</c:v>
                </c:pt>
                <c:pt idx="2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Bị trả lại</c:v>
                </c:pt>
              </c:strCache>
            </c:strRef>
          </c:tx>
          <c:spPr>
            <a:solidFill>
              <a:srgbClr val="E5484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Chiến dịch hè</c:v>
                  </c:pt>
                  <c:pt idx="1">
                    <c:v>Tháng Thanh niên</c:v>
                  </c:pt>
                  <c:pt idx="2">
                    <c:v>Mùa hè số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403</c:v>
                </c:pt>
                <c:pt idx="1">
                  <c:v>201</c:v>
                </c:pt>
                <c:pt idx="2">
                  <c:v>162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Nháp</c:v>
                </c:pt>
              </c:strCache>
            </c:strRef>
          </c:tx>
          <c:spPr>
            <a:solidFill>
              <a:srgbClr val="A3B1C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433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Chiến dịch hè</c:v>
                  </c:pt>
                  <c:pt idx="1">
                    <c:v>Tháng Thanh niên</c:v>
                  </c:pt>
                  <c:pt idx="2">
                    <c:v>Mùa hè số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490</c:v>
                </c:pt>
                <c:pt idx="1">
                  <c:v>45</c:v>
                </c:pt>
                <c:pt idx="2">
                  <c:v>282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B2433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475A7D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3EAF5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7C8BA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Giới thiệu hệ thống thay thế hệ thống báo cáo hoạt động cũ của Thành Đoàn TP.HCM.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Căn cứ: văn bản Đề xuất điều chỉnh hệ thống 2026 của Thành Đoàn, khảo sát hệ thống cũ (02/10/2026) và bảng so sánh chức năng bản cũ / bản mới.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Nguồn: bảng so sánh chức năng bản cũ / bản mới (lehavndoc so-sanh-chuc-nang.html) và kết quả chuyển dữ liệu: thống kê đơn vị của bản cũ cộng cả đơn vị phối hợp.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Cấu hình lưu ngay; hoạt động và số liệu phải qua duyệt hai cấp. Chỉ số liệu Đã duyệt vào tổng hợp, chốt số và trang công khai (cập nhật sau tối đa 1 phút).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EU_D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841248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977640"/>
            <a:ext cx="84124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AN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I_DU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C8BA6"/>
                </a:solidFill>
              </a:rPr>
              <a:t>TUỔI TRẺ TP.HCM · Hệ thống quản trị dữ liệu và điều hành hoạt động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0.xml"/><Relationship Id="rId20" Type="http://schemas.openxmlformats.org/officeDocument/2006/relationships/image" Target="../media/image-moi-helmet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image" Target="../media/image-moi-helmet.png"/><Relationship Id="rId2" Type="http://schemas.openxmlformats.org/officeDocument/2006/relationships/image" Target="../media/image-moi-trophy.png"/><Relationship Id="rId3" Type="http://schemas.openxmlformats.org/officeDocument/2006/relationships/image" Target="../media/image-moi-sitemap.png"/><Relationship Id="rId4" Type="http://schemas.openxmlformats.org/officeDocument/2006/relationships/image" Target="../media/image-moi-chalk.png"/><Relationship Id="rId5" Type="http://schemas.openxmlformats.org/officeDocument/2006/relationships/image" Target="../media/image-moi-play.png"/><Relationship Id="rId6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eu-trung-doa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731520"/>
            <a:ext cx="914400" cy="9144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28800" y="9601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chemeClr val="accent3"/>
                </a:solidFill>
              </a:rPr>
              <a:t>TUỔI TRẺ TP.HCM · TUỔI TRẺ THÀNH PHỐ BÁC</a:t>
            </a:r>
            <a:endParaRPr lang="en-US" sz="16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731520" y="2011680"/>
            <a:ext cx="8412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Hệ thống quản trị dữ liệu và điều hành hoạt động Tuổi trẻ TP. Hồ Chí Minh</a:t>
            </a:r>
            <a:endParaRPr lang="en-US" sz="36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731520" y="3977640"/>
            <a:ext cx="8412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i="1" dirty="0">
                <a:solidFill>
                  <a:schemeClr val="bg2"/>
                </a:solidFill>
              </a:rPr>
              <a:t>Kết nối dữ liệu số · Lan tỏa hoạt động · Nâng cao hiệu quả điều hành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5852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Thành Đoàn Thành phố Hồ Chí Minh · Tháng 10/2026</a:t>
            </a:r>
            <a:endParaRPr lang="en-US" sz="1400" dirty="0"/>
          </a:p>
        </p:txBody>
      </p:sp>
      <p:sp>
        <p:nvSpPr>
          <p:cNvPr id="7" name="trang-tri"/>
          <p:cNvSpPr/>
          <p:nvPr/>
        </p:nvSpPr>
        <p:spPr>
          <a:xfrm>
            <a:off x="9418320" y="1463040"/>
            <a:ext cx="3840480" cy="3840480"/>
          </a:xfrm>
          <a:prstGeom prst="ellipse">
            <a:avLst/>
          </a:prstGeom>
          <a:solidFill>
            <a:schemeClr val="accent1">
              <a:alpha val="65000"/>
            </a:schemeClr>
          </a:solidFill>
          <a:ln w="12700">
            <a:solidFill>
              <a:schemeClr val="accent1">
                <a:alpha val="65000"/>
              </a:schemeClr>
            </a:solidFill>
            <a:prstDash val="solid"/>
          </a:ln>
        </p:spPr>
      </p:sp>
      <p:sp>
        <p:nvSpPr>
          <p:cNvPr id="8" name="trang-tri"/>
          <p:cNvSpPr/>
          <p:nvPr/>
        </p:nvSpPr>
        <p:spPr>
          <a:xfrm>
            <a:off x="10332720" y="4206240"/>
            <a:ext cx="1828800" cy="1828800"/>
          </a:xfrm>
          <a:prstGeom prst="ellipse">
            <a:avLst/>
          </a:prstGeom>
          <a:solidFill>
            <a:schemeClr val="accent2">
              <a:alpha val="80000"/>
            </a:schemeClr>
          </a:solidFill>
          <a:ln w="12700">
            <a:solidFill>
              <a:schemeClr val="accent2">
                <a:alpha val="80000"/>
              </a:schemeClr>
            </a:solidFill>
            <a:prstDash val="solid"/>
          </a:ln>
        </p:spPr>
      </p:sp>
      <p:pic>
        <p:nvPicPr>
          <p:cNvPr id="9" name="ngoi-sa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640" y="4709160"/>
            <a:ext cx="82296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Nội dung trình bày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50876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68680" y="178308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01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4688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Tổng quan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8803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Vì sao thay mới, quy mô, người dùng</a:t>
            </a:r>
            <a:endParaRPr lang="en-US" sz="1400" dirty="0"/>
          </a:p>
        </p:txBody>
      </p:sp>
      <p:sp>
        <p:nvSpPr>
          <p:cNvPr id="7" name="the"/>
          <p:cNvSpPr/>
          <p:nvPr/>
        </p:nvSpPr>
        <p:spPr>
          <a:xfrm>
            <a:off x="4297680" y="150876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617720" y="178308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02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4617720" y="24688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Chức năng nghiệp vụ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28803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Phân hệ, luồng duyệt, chỉ tiêu, thi đua</a:t>
            </a:r>
            <a:endParaRPr lang="en-US" sz="1400" dirty="0"/>
          </a:p>
        </p:txBody>
      </p:sp>
      <p:sp>
        <p:nvSpPr>
          <p:cNvPr id="11" name="the"/>
          <p:cNvSpPr/>
          <p:nvPr/>
        </p:nvSpPr>
        <p:spPr>
          <a:xfrm>
            <a:off x="8046720" y="150876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8366760" y="178308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03</a:t>
            </a:r>
            <a:endParaRPr lang="en-US" sz="3200" dirty="0"/>
          </a:p>
        </p:txBody>
      </p:sp>
      <p:sp>
        <p:nvSpPr>
          <p:cNvPr id="13" name="Text 11"/>
          <p:cNvSpPr txBox="1"/>
          <p:nvPr/>
        </p:nvSpPr>
        <p:spPr>
          <a:xfrm>
            <a:off x="8366760" y="24688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Công khai, giao diện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366760" y="28803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Thông tin cho cộng đồng, 3 bộ giao diện</a:t>
            </a:r>
            <a:endParaRPr lang="en-US" sz="1400" dirty="0"/>
          </a:p>
        </p:txBody>
      </p:sp>
      <p:sp>
        <p:nvSpPr>
          <p:cNvPr id="15" name="the"/>
          <p:cNvSpPr/>
          <p:nvPr/>
        </p:nvSpPr>
        <p:spPr>
          <a:xfrm>
            <a:off x="548640" y="384048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68680" y="411480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04</a:t>
            </a:r>
            <a:endParaRPr lang="en-US" sz="32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80060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Dữ liệu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868680" y="52120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Luồng dữ liệu, dữ liệu cũ, hiện trạng</a:t>
            </a:r>
            <a:endParaRPr lang="en-US" sz="1400" dirty="0"/>
          </a:p>
        </p:txBody>
      </p:sp>
      <p:sp>
        <p:nvSpPr>
          <p:cNvPr id="19" name="the"/>
          <p:cNvSpPr/>
          <p:nvPr/>
        </p:nvSpPr>
        <p:spPr>
          <a:xfrm>
            <a:off x="4297680" y="384048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4617720" y="411480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05</a:t>
            </a:r>
            <a:endParaRPr lang="en-US" sz="3200" dirty="0"/>
          </a:p>
        </p:txBody>
      </p:sp>
      <p:sp>
        <p:nvSpPr>
          <p:cNvPr id="21" name="Text 19"/>
          <p:cNvSpPr txBox="1"/>
          <p:nvPr/>
        </p:nvSpPr>
        <p:spPr>
          <a:xfrm>
            <a:off x="4617720" y="480060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Kỹ thuật và bảo mật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4617720" y="52120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Kiến trúc, an toàn, triển khai chính thức</a:t>
            </a:r>
            <a:endParaRPr lang="en-US" sz="1400" dirty="0"/>
          </a:p>
        </p:txBody>
      </p:sp>
      <p:sp>
        <p:nvSpPr>
          <p:cNvPr id="23" name="the"/>
          <p:cNvSpPr/>
          <p:nvPr/>
        </p:nvSpPr>
        <p:spPr>
          <a:xfrm>
            <a:off x="8046720" y="384048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4" name="Text 22"/>
          <p:cNvSpPr txBox="1"/>
          <p:nvPr/>
        </p:nvSpPr>
        <p:spPr>
          <a:xfrm>
            <a:off x="8366760" y="411480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06</a:t>
            </a:r>
            <a:endParaRPr lang="en-US" sz="3200" dirty="0"/>
          </a:p>
        </p:txBody>
      </p:sp>
      <p:sp>
        <p:nvSpPr>
          <p:cNvPr id="25" name="Text 23"/>
          <p:cNvSpPr txBox="1"/>
          <p:nvPr/>
        </p:nvSpPr>
        <p:spPr>
          <a:xfrm>
            <a:off x="8366760" y="480060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Lộ trình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8366760" y="52120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Việc tiếp theo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3"/>
                </a:solidFill>
              </a:rPr>
              <a:t>01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Tổng quan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Vì sao xây dựng hệ thống mới, quy mô và người dùng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Một nơi cho mọi báo cáo của tuổi trẻ Thành phố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58521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Thay thế hệ thống báo cáo hoạt động cũ (baocaohoatdong.thanhdoantphcm.com.vn), giữ toàn bộ dữ liệu đã có.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Cơ sở Đoàn báo cáo hoạt động và số liệu chỉ tiêu; Thành Đoàn xác thực, duyệt, tổng hợp và công bố.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Số liệu chỉ tính vào tổng hợp chính thức và hiện ra trang công khai sau khi được duyệt.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Dùng được trên máy tính và điện thoại, không cần cài đặt.</a:t>
            </a:r>
            <a:endParaRPr lang="en-US" sz="1800" dirty="0"/>
          </a:p>
        </p:txBody>
      </p:sp>
      <p:sp>
        <p:nvSpPr>
          <p:cNvPr id="4" name="the"/>
          <p:cNvSpPr/>
          <p:nvPr/>
        </p:nvSpPr>
        <p:spPr>
          <a:xfrm>
            <a:off x="6858000" y="1463040"/>
            <a:ext cx="475488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5" name="vong-bieu-tuong"/>
          <p:cNvSpPr/>
          <p:nvPr/>
        </p:nvSpPr>
        <p:spPr>
          <a:xfrm>
            <a:off x="7086600" y="1709928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1892808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046720" y="166420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Kết nối dữ liệu số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046720" y="2084832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Một cơ sở dữ liệu cho mọi phân hệ, mọi đơn vị</a:t>
            </a:r>
            <a:endParaRPr lang="en-US" sz="1400" dirty="0"/>
          </a:p>
        </p:txBody>
      </p:sp>
      <p:sp>
        <p:nvSpPr>
          <p:cNvPr id="9" name="the"/>
          <p:cNvSpPr/>
          <p:nvPr/>
        </p:nvSpPr>
        <p:spPr>
          <a:xfrm>
            <a:off x="6858000" y="2926080"/>
            <a:ext cx="475488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0" name="vong-bieu-tuong"/>
          <p:cNvSpPr/>
          <p:nvPr/>
        </p:nvSpPr>
        <p:spPr>
          <a:xfrm>
            <a:off x="7086600" y="3172968"/>
            <a:ext cx="731520" cy="73152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3355848"/>
            <a:ext cx="365760" cy="3657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8046720" y="312724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Lan tỏa hoạt động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8046720" y="3547872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Trang công khai, bản đồ, xếp hạng, tin tức</a:t>
            </a:r>
            <a:endParaRPr lang="en-US" sz="1400" dirty="0"/>
          </a:p>
        </p:txBody>
      </p:sp>
      <p:sp>
        <p:nvSpPr>
          <p:cNvPr id="14" name="the"/>
          <p:cNvSpPr/>
          <p:nvPr/>
        </p:nvSpPr>
        <p:spPr>
          <a:xfrm>
            <a:off x="6858000" y="4389120"/>
            <a:ext cx="475488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5" name="vong-bieu-tuong"/>
          <p:cNvSpPr/>
          <p:nvPr/>
        </p:nvSpPr>
        <p:spPr>
          <a:xfrm>
            <a:off x="7086600" y="4636008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4818888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046720" y="459028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Nâng cao hiệu quả điều hành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8046720" y="5010912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Tình hình báo cáo, tiến độ chỉ tiêu theo thời gian thực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Vì sao thay hệ thống cũ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1732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22960" y="1691640"/>
            <a:ext cx="685800" cy="6858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410" y="1863090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169164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Theo định hướng 2026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5146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Một kho dữ liệu dùng chung; dữ liệu chỉ thành chính thức sau xác thực và phê duyệt</a:t>
            </a:r>
            <a:endParaRPr lang="en-US" sz="1400" dirty="0"/>
          </a:p>
        </p:txBody>
      </p:sp>
      <p:sp>
        <p:nvSpPr>
          <p:cNvPr id="8" name="the"/>
          <p:cNvSpPr/>
          <p:nvPr/>
        </p:nvSpPr>
        <p:spPr>
          <a:xfrm>
            <a:off x="4297680" y="141732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9" name="vong-bieu-tuong"/>
          <p:cNvSpPr/>
          <p:nvPr/>
        </p:nvSpPr>
        <p:spPr>
          <a:xfrm>
            <a:off x="4572000" y="1691640"/>
            <a:ext cx="685800" cy="6858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450" y="1863090"/>
            <a:ext cx="342900" cy="3429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40680" y="169164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Số liệu đáng tin hơn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572000" y="25146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Duyệt hai cấp cho cả hoạt động và số liệu chỉ tiêu; cảnh báo hoạt động nghi trùng</a:t>
            </a:r>
            <a:endParaRPr lang="en-US" sz="1400" dirty="0"/>
          </a:p>
        </p:txBody>
      </p:sp>
      <p:sp>
        <p:nvSpPr>
          <p:cNvPr id="13" name="the"/>
          <p:cNvSpPr/>
          <p:nvPr/>
        </p:nvSpPr>
        <p:spPr>
          <a:xfrm>
            <a:off x="8046720" y="141732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4" name="vong-bieu-tuong"/>
          <p:cNvSpPr/>
          <p:nvPr/>
        </p:nvSpPr>
        <p:spPr>
          <a:xfrm>
            <a:off x="8321040" y="1691640"/>
            <a:ext cx="685800" cy="6858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5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2490" y="1863090"/>
            <a:ext cx="342900" cy="3429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189720" y="169164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Minh chứng đầy đủ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321040" y="25146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Ảnh, PDF, Word, Excel, link gắn với từng hoạt động và từng dòng chỉ tiêu</a:t>
            </a:r>
            <a:endParaRPr lang="en-US" sz="1400" dirty="0"/>
          </a:p>
        </p:txBody>
      </p:sp>
      <p:sp>
        <p:nvSpPr>
          <p:cNvPr id="18" name="the"/>
          <p:cNvSpPr/>
          <p:nvPr/>
        </p:nvSpPr>
        <p:spPr>
          <a:xfrm>
            <a:off x="548640" y="365760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vong-bieu-tuong"/>
          <p:cNvSpPr/>
          <p:nvPr/>
        </p:nvSpPr>
        <p:spPr>
          <a:xfrm>
            <a:off x="822960" y="3931920"/>
            <a:ext cx="685800" cy="6858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" y="4103370"/>
            <a:ext cx="342900" cy="34290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691640" y="393192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Truy vết được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822960" y="475488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Nhật ký mọi thao tác, lịch sử duyệt, bản chốt số không đổi về sau</a:t>
            </a:r>
            <a:endParaRPr lang="en-US" sz="1400" dirty="0"/>
          </a:p>
        </p:txBody>
      </p:sp>
      <p:sp>
        <p:nvSpPr>
          <p:cNvPr id="23" name="the"/>
          <p:cNvSpPr/>
          <p:nvPr/>
        </p:nvSpPr>
        <p:spPr>
          <a:xfrm>
            <a:off x="4297680" y="365760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4" name="vong-bieu-tuong"/>
          <p:cNvSpPr/>
          <p:nvPr/>
        </p:nvSpPr>
        <p:spPr>
          <a:xfrm>
            <a:off x="4572000" y="393192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5" name="bieu-tuong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450" y="4103370"/>
            <a:ext cx="342900" cy="34290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5440680" y="393192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Bộ chỉ tiêu mới</a:t>
            </a:r>
            <a:endParaRPr lang="en-US" sz="1800" dirty="0"/>
          </a:p>
        </p:txBody>
      </p:sp>
      <p:sp>
        <p:nvSpPr>
          <p:cNvPr id="27" name="Text 20"/>
          <p:cNvSpPr txBox="1"/>
          <p:nvPr/>
        </p:nvSpPr>
        <p:spPr>
          <a:xfrm>
            <a:off x="4572000" y="475488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Bộ tiêu chí, báo cáo số liệu (tổng kết 2026): theo loại đơn vị, bắt buộc / tùy chọn, hạn nộp, chốt số</a:t>
            </a:r>
            <a:endParaRPr lang="en-US" sz="1400" dirty="0"/>
          </a:p>
        </p:txBody>
      </p:sp>
      <p:sp>
        <p:nvSpPr>
          <p:cNvPr id="28" name="the"/>
          <p:cNvSpPr/>
          <p:nvPr/>
        </p:nvSpPr>
        <p:spPr>
          <a:xfrm>
            <a:off x="8046720" y="365760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9" name="vong-bieu-tuong"/>
          <p:cNvSpPr/>
          <p:nvPr/>
        </p:nvSpPr>
        <p:spPr>
          <a:xfrm>
            <a:off x="8321040" y="393192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0" name="bieu-tuong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2490" y="4103370"/>
            <a:ext cx="342900" cy="34290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189720" y="393192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Chủ động phát triển</a:t>
            </a:r>
            <a:endParaRPr lang="en-US" sz="1800" dirty="0"/>
          </a:p>
        </p:txBody>
      </p:sp>
      <p:sp>
        <p:nvSpPr>
          <p:cNvPr id="32" name="Text 24"/>
          <p:cNvSpPr txBox="1"/>
          <p:nvPr/>
        </p:nvSpPr>
        <p:spPr>
          <a:xfrm>
            <a:off x="8321040" y="475488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Có mã nguồn, tài liệu, hướng dẫn; sẵn sàng mở rộng lên PostgreSQL và bản sao</a:t>
            </a:r>
            <a:endParaRPr lang="en-US" sz="1400" dirty="0"/>
          </a:p>
        </p:txBody>
      </p:sp>
      <p:sp>
        <p:nvSpPr>
          <p:cNvPr id="33" name="Text 25"/>
          <p:cNvSpPr txBox="1"/>
          <p:nvPr/>
        </p:nvSpPr>
        <p:spPr>
          <a:xfrm>
            <a:off x="548640" y="594360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7C8BA6"/>
                </a:solidFill>
              </a:rPr>
              <a:t>Không mất dữ liệu: toàn bộ 24.032 hoạt động và minh chứng của hệ thống cũ đã chuyển sang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Hệ thống cũ và hệ thống mới</a:t>
            </a:r>
            <a:endParaRPr lang="en-US" sz="3200" dirty="0"/>
          </a:p>
        </p:txBody>
      </p:sp>
      <p:graphicFrame>
        <p:nvGraphicFramePr>
          <p:cNvPr id="7" name="bang-so-sanh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4114800"/>
                <a:gridCol w="46634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Nội dung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334155"/>
                          </a:solidFill>
                        </a:rPr>
                        <a:t>Hệ thống cũ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8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Hệ thống mới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Duyệt hoạt động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75A7D"/>
                          </a:solidFill>
                        </a:rPr>
                        <a:t>Một bước: Chờ duyệt, Đã xác thực, Đã tham gia, Từ chối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Hai cấp: cơ sở xác thực, Thành Đoàn duyệt; trả lại kèm lý do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Số liệu chỉ tiêu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75A7D"/>
                          </a:solidFill>
                        </a:rPr>
                        <a:t>Không có bước duyệt số liệu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Báo cáo số liệu qua duyệt hai cấp, lưu lịch sử, chốt số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Minh chứng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75A7D"/>
                          </a:solidFill>
                        </a:rPr>
                        <a:t>Link, ảnh trong phần mô tả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Tải tệp gắn từng hoạt động, từng dòng chỉ tiêu, có phân quyền xem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Thống kê theo đơn vị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75A7D"/>
                          </a:solidFill>
                        </a:rPr>
                        <a:t>Cộng cả hoạt động đơn vị chỉ phối hợp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Tách chủ trì / phối hợp; cảnh báo hoạt động nghi trùng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Truy vết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75A7D"/>
                          </a:solidFill>
                        </a:rPr>
                        <a:t>Lưu người tạo, người cập nhật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Nhật ký mọi thao tác, lịch sử từng lần chuyển trạng thái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A5F"/>
                          </a:solidFill>
                        </a:rPr>
                        <a:t>Excel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75A7D"/>
                          </a:solidFill>
                        </a:rPr>
                        <a:t>Xuất thống kê; nhập mục tiêu Mùa hè số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433"/>
                          </a:solidFill>
                        </a:rPr>
                        <a:t>Xuất mọi danh sách, tổng hợp; nhập số liệu từ mẫu của đơn vị</a:t>
                      </a:r>
                      <a:endParaRPr lang="en-US" sz="14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A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E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Hệ thống hôm nay qua các con số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68680" y="17830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</a:rPr>
              <a:t>24.032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7432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75A7D"/>
                </a:solidFill>
              </a:rPr>
              <a:t>hoạt động đã ghi nhận</a:t>
            </a:r>
            <a:endParaRPr lang="en-US" sz="1600" dirty="0"/>
          </a:p>
        </p:txBody>
      </p:sp>
      <p:sp>
        <p:nvSpPr>
          <p:cNvPr id="6" name="the"/>
          <p:cNvSpPr/>
          <p:nvPr/>
        </p:nvSpPr>
        <p:spPr>
          <a:xfrm>
            <a:off x="4297680" y="146304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4617720" y="17830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4"/>
                </a:solidFill>
              </a:rPr>
              <a:t>21.766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4617720" y="27432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75A7D"/>
                </a:solidFill>
              </a:rPr>
              <a:t>hoạt động đã duyệt</a:t>
            </a:r>
            <a:endParaRPr lang="en-US" sz="1600" dirty="0"/>
          </a:p>
        </p:txBody>
      </p:sp>
      <p:sp>
        <p:nvSpPr>
          <p:cNvPr id="9" name="the"/>
          <p:cNvSpPr/>
          <p:nvPr/>
        </p:nvSpPr>
        <p:spPr>
          <a:xfrm>
            <a:off x="8046720" y="146304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366760" y="17830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5"/>
                </a:solidFill>
              </a:rPr>
              <a:t>23.923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8366760" y="27432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75A7D"/>
                </a:solidFill>
              </a:rPr>
              <a:t>minh chứng (ảnh, tệp)</a:t>
            </a:r>
            <a:endParaRPr lang="en-US" sz="1600" dirty="0"/>
          </a:p>
        </p:txBody>
      </p:sp>
      <p:sp>
        <p:nvSpPr>
          <p:cNvPr id="12" name="the"/>
          <p:cNvSpPr/>
          <p:nvPr/>
        </p:nvSpPr>
        <p:spPr>
          <a:xfrm>
            <a:off x="548640" y="379476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68680" y="411480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6"/>
                </a:solidFill>
              </a:rPr>
              <a:t>263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868680" y="50749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75A7D"/>
                </a:solidFill>
              </a:rPr>
              <a:t>cơ sở Đoàn trong danh mục</a:t>
            </a:r>
            <a:endParaRPr lang="en-US" sz="1600" dirty="0"/>
          </a:p>
        </p:txBody>
      </p:sp>
      <p:sp>
        <p:nvSpPr>
          <p:cNvPr id="15" name="the"/>
          <p:cNvSpPr/>
          <p:nvPr/>
        </p:nvSpPr>
        <p:spPr>
          <a:xfrm>
            <a:off x="4297680" y="379476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4617720" y="411480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2"/>
                </a:solidFill>
              </a:rPr>
              <a:t>180</a:t>
            </a:r>
            <a:endParaRPr lang="en-US" sz="4800" dirty="0"/>
          </a:p>
        </p:txBody>
      </p:sp>
      <p:sp>
        <p:nvSpPr>
          <p:cNvPr id="17" name="Text 15"/>
          <p:cNvSpPr txBox="1"/>
          <p:nvPr/>
        </p:nvSpPr>
        <p:spPr>
          <a:xfrm>
            <a:off x="4617720" y="50749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75A7D"/>
                </a:solidFill>
              </a:rPr>
              <a:t>tài khoản đã cấp</a:t>
            </a:r>
            <a:endParaRPr lang="en-US" sz="1600" dirty="0"/>
          </a:p>
        </p:txBody>
      </p:sp>
      <p:sp>
        <p:nvSpPr>
          <p:cNvPr id="18" name="the"/>
          <p:cNvSpPr/>
          <p:nvPr/>
        </p:nvSpPr>
        <p:spPr>
          <a:xfrm>
            <a:off x="8046720" y="3794760"/>
            <a:ext cx="3474720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8366760" y="411480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tx2"/>
                </a:solidFill>
              </a:rPr>
              <a:t>64.731</a:t>
            </a:r>
            <a:endParaRPr lang="en-US" sz="4800" dirty="0"/>
          </a:p>
        </p:txBody>
      </p:sp>
      <p:sp>
        <p:nvSpPr>
          <p:cNvPr id="20" name="Text 18"/>
          <p:cNvSpPr txBox="1"/>
          <p:nvPr/>
        </p:nvSpPr>
        <p:spPr>
          <a:xfrm>
            <a:off x="8366760" y="50749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75A7D"/>
                </a:solidFill>
              </a:rPr>
              <a:t>lượt người tham gia (đã duyệt)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035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7C8BA6"/>
                </a:solidFill>
              </a:rPr>
              <a:t>Số liệu tại ngày 14/10/2026, gồm dữ liệu chuyển từ hệ thống cũ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Bốn vai trò, mỗi người thấy đúng phần việc của mình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2606040" cy="44805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22960" y="173736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700" y="194310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74320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Admin hệ thống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42900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6 tài khoản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886200"/>
            <a:ext cx="2148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Văn phòng Thành Đoàn: danh mục, tài khoản, chỉ tiêu, cài đặt, nhật ký; xem và duyệt mọi phân hệ</a:t>
            </a:r>
            <a:endParaRPr lang="en-US" sz="1400" dirty="0"/>
          </a:p>
        </p:txBody>
      </p:sp>
      <p:sp>
        <p:nvSpPr>
          <p:cNvPr id="9" name="the"/>
          <p:cNvSpPr/>
          <p:nvPr/>
        </p:nvSpPr>
        <p:spPr>
          <a:xfrm>
            <a:off x="3364992" y="1463040"/>
            <a:ext cx="2606040" cy="44805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0" name="vong-bieu-tuong"/>
          <p:cNvSpPr/>
          <p:nvPr/>
        </p:nvSpPr>
        <p:spPr>
          <a:xfrm>
            <a:off x="3639312" y="1737360"/>
            <a:ext cx="822960" cy="82296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1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052" y="194310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39312" y="274320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Lãnh đạo Thành Đoàn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639312" y="342900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173 tài khoản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3639312" y="3886200"/>
            <a:ext cx="2148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Duyệt hoặc trả lại báo cáo của các cơ sở; chấm thi đua, nghiệm thu công trình theo Tổ</a:t>
            </a:r>
            <a:endParaRPr lang="en-US" sz="1400" dirty="0"/>
          </a:p>
        </p:txBody>
      </p:sp>
      <p:sp>
        <p:nvSpPr>
          <p:cNvPr id="15" name="the"/>
          <p:cNvSpPr/>
          <p:nvPr/>
        </p:nvSpPr>
        <p:spPr>
          <a:xfrm>
            <a:off x="6181344" y="1463040"/>
            <a:ext cx="2606040" cy="44805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6" name="vong-bieu-tuong"/>
          <p:cNvSpPr/>
          <p:nvPr/>
        </p:nvSpPr>
        <p:spPr>
          <a:xfrm>
            <a:off x="6455664" y="173736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404" y="194310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455664" y="274320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Admin cơ sở Đoàn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6455664" y="342900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cấp theo đợt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6455664" y="3886200"/>
            <a:ext cx="2148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Xác thực báo cáo của người nhập, gửi Thành Đoàn; tạo tài khoản nhập liệu; đặt mục tiêu tự đặt</a:t>
            </a:r>
            <a:endParaRPr lang="en-US" sz="1400" dirty="0"/>
          </a:p>
        </p:txBody>
      </p:sp>
      <p:sp>
        <p:nvSpPr>
          <p:cNvPr id="21" name="the"/>
          <p:cNvSpPr/>
          <p:nvPr/>
        </p:nvSpPr>
        <p:spPr>
          <a:xfrm>
            <a:off x="8997696" y="1463040"/>
            <a:ext cx="2606040" cy="44805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2" name="vong-bieu-tuong"/>
          <p:cNvSpPr/>
          <p:nvPr/>
        </p:nvSpPr>
        <p:spPr>
          <a:xfrm>
            <a:off x="9272016" y="1737360"/>
            <a:ext cx="822960" cy="82296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3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7756" y="1943100"/>
            <a:ext cx="411480" cy="41148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9272016" y="274320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Nhập liệu cơ sở</a:t>
            </a:r>
            <a:endParaRPr lang="en-US" sz="1800" dirty="0"/>
          </a:p>
        </p:txBody>
      </p:sp>
      <p:sp>
        <p:nvSpPr>
          <p:cNvPr id="25" name="Text 19"/>
          <p:cNvSpPr txBox="1"/>
          <p:nvPr/>
        </p:nvSpPr>
        <p:spPr>
          <a:xfrm>
            <a:off x="9272016" y="342900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do Admin cơ sở tạo</a:t>
            </a:r>
            <a:endParaRPr lang="en-US" sz="1400" dirty="0"/>
          </a:p>
        </p:txBody>
      </p:sp>
      <p:sp>
        <p:nvSpPr>
          <p:cNvPr id="26" name="Text 20"/>
          <p:cNvSpPr txBox="1"/>
          <p:nvPr/>
        </p:nvSpPr>
        <p:spPr>
          <a:xfrm>
            <a:off x="9272016" y="3886200"/>
            <a:ext cx="2148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Nhập hoạt động, minh chứng, số liệu chỉ tiêu của đơn vị mình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3"/>
                </a:solidFill>
              </a:rPr>
              <a:t>02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Chức năng nghiệp vụ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Phân hệ, luồng duyệt hai cấp, chỉ tiêu, thi đua và quản trị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Sáu phân hệ, hai nhóm trên menu</a:t>
            </a:r>
            <a:endParaRPr lang="en-US" sz="3200" dirty="0"/>
          </a:p>
        </p:txBody>
      </p:sp>
      <p:sp>
        <p:nvSpPr>
          <p:cNvPr id="220" name="nhan-nhom"/>
          <p:cNvSpPr txBox="1"/>
          <p:nvPr/>
        </p:nvSpPr>
        <p:spPr>
          <a:xfrm>
            <a:off x="548640" y="1188720"/>
            <a:ext cx="9006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HOẠT ĐỘNG, CHIẾN DỊCH</a:t>
            </a:r>
            <a:endParaRPr lang="en-US" sz="1300" dirty="0"/>
          </a:p>
        </p:txBody>
      </p:sp>
      <p:sp>
        <p:nvSpPr>
          <p:cNvPr id="221" name="nhan-nhom"/>
          <p:cNvSpPr txBox="1"/>
          <p:nvPr/>
        </p:nvSpPr>
        <p:spPr>
          <a:xfrm>
            <a:off x="9921240" y="118872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TIÊU CHÍ, SỐ LIỆU</a:t>
            </a:r>
            <a:endParaRPr lang="en-US" sz="1300" dirty="0"/>
          </a:p>
        </p:txBody>
      </p:sp>
      <p:sp>
        <p:nvSpPr>
          <p:cNvPr id="3" name="the"/>
          <p:cNvSpPr/>
          <p:nvPr/>
        </p:nvSpPr>
        <p:spPr>
          <a:xfrm>
            <a:off x="548640" y="1554480"/>
            <a:ext cx="1691640" cy="32918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22960" y="1828800"/>
            <a:ext cx="777240" cy="7772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7270" y="2023110"/>
            <a:ext cx="388620" cy="3886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78892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Tháng Thanh niên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520440"/>
            <a:ext cx="1280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Hoạt động của tháng cao điểm</a:t>
            </a:r>
            <a:endParaRPr lang="en-US" sz="1400" dirty="0"/>
          </a:p>
        </p:txBody>
      </p:sp>
      <p:sp>
        <p:nvSpPr>
          <p:cNvPr id="8" name="the"/>
          <p:cNvSpPr/>
          <p:nvPr/>
        </p:nvSpPr>
        <p:spPr>
          <a:xfrm>
            <a:off x="2377440" y="1554480"/>
            <a:ext cx="1691640" cy="32918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9" name="vong-bieu-tuong"/>
          <p:cNvSpPr/>
          <p:nvPr/>
        </p:nvSpPr>
        <p:spPr>
          <a:xfrm>
            <a:off x="2651760" y="1828800"/>
            <a:ext cx="777240" cy="77724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0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6070" y="2023110"/>
            <a:ext cx="388620" cy="3886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651760" y="278892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Chiến dịch hè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2651760" y="3520440"/>
            <a:ext cx="1280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7 chiến dịch tình nguyện hè, mỗi chiến dịch một bộ chỉ tiêu</a:t>
            </a:r>
            <a:endParaRPr lang="en-US" sz="1400" dirty="0"/>
          </a:p>
        </p:txBody>
      </p:sp>
      <p:sp>
        <p:nvSpPr>
          <p:cNvPr id="13" name="the"/>
          <p:cNvSpPr/>
          <p:nvPr/>
        </p:nvSpPr>
        <p:spPr>
          <a:xfrm>
            <a:off x="4206240" y="1554480"/>
            <a:ext cx="1691640" cy="32918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4" name="vong-bieu-tuong"/>
          <p:cNvSpPr/>
          <p:nvPr/>
        </p:nvSpPr>
        <p:spPr>
          <a:xfrm>
            <a:off x="4480560" y="182880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870" y="2023110"/>
            <a:ext cx="388620" cy="3886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480560" y="278892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Mùa hè số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4480560" y="3520440"/>
            <a:ext cx="1280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Hoạt động chuyển đổi số, loại hoạt động riêng</a:t>
            </a:r>
            <a:endParaRPr lang="en-US" sz="1400" dirty="0"/>
          </a:p>
        </p:txBody>
      </p:sp>
      <p:sp>
        <p:nvSpPr>
          <p:cNvPr id="18" name="the"/>
          <p:cNvSpPr/>
          <p:nvPr/>
        </p:nvSpPr>
        <p:spPr>
          <a:xfrm>
            <a:off x="9921240" y="1554480"/>
            <a:ext cx="1691640" cy="32918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vong-bieu-tuong"/>
          <p:cNvSpPr/>
          <p:nvPr/>
        </p:nvSpPr>
        <p:spPr>
          <a:xfrm>
            <a:off x="10195560" y="1828800"/>
            <a:ext cx="777240" cy="77724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9870" y="2023110"/>
            <a:ext cx="388620" cy="3886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0195560" y="2788920"/>
            <a:ext cx="1280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Bộ tiêu chí, báo cáo số liệu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10195560" y="3794760"/>
            <a:ext cx="1280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Chỉ tiêu tổng kết 2026, danh sách có mã, chấm thi đua</a:t>
            </a:r>
            <a:endParaRPr lang="en-US" sz="1400" dirty="0"/>
          </a:p>
        </p:txBody>
      </p:sp>
      <p:sp>
        <p:nvSpPr>
          <p:cNvPr id="23" name="the"/>
          <p:cNvSpPr/>
          <p:nvPr/>
        </p:nvSpPr>
        <p:spPr>
          <a:xfrm>
            <a:off x="7863840" y="1554480"/>
            <a:ext cx="1691640" cy="32918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4" name="vong-bieu-tuong"/>
          <p:cNvSpPr/>
          <p:nvPr/>
        </p:nvSpPr>
        <p:spPr>
          <a:xfrm>
            <a:off x="8138160" y="1828800"/>
            <a:ext cx="777240" cy="77724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5" name="bieu-tuong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2470" y="2023110"/>
            <a:ext cx="388620" cy="38862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8138160" y="278892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Kết nạp Đảng</a:t>
            </a:r>
            <a:endParaRPr lang="en-US" sz="1800" dirty="0"/>
          </a:p>
        </p:txBody>
      </p:sp>
      <p:sp>
        <p:nvSpPr>
          <p:cNvPr id="27" name="Text 20"/>
          <p:cNvSpPr txBox="1"/>
          <p:nvPr/>
        </p:nvSpPr>
        <p:spPr>
          <a:xfrm>
            <a:off x="8138160" y="3520440"/>
            <a:ext cx="1280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Hồ sơ theo từng bước, lễ kết nạp</a:t>
            </a:r>
            <a:endParaRPr lang="en-US" sz="1400" dirty="0"/>
          </a:p>
        </p:txBody>
      </p:sp>
      <p:sp>
        <p:nvSpPr>
          <p:cNvPr id="200" name="the"/>
          <p:cNvSpPr/>
          <p:nvPr/>
        </p:nvSpPr>
        <p:spPr>
          <a:xfrm>
            <a:off x="6035040" y="1554480"/>
            <a:ext cx="1691640" cy="32918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01" name="vong-bieu-tuong"/>
          <p:cNvSpPr/>
          <p:nvPr/>
        </p:nvSpPr>
        <p:spPr>
          <a:xfrm>
            <a:off x="6309360" y="1828800"/>
            <a:ext cx="777240" cy="7772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2" name="bieu-tuong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03670" y="2023110"/>
            <a:ext cx="388620" cy="388620"/>
          </a:xfrm>
          <a:prstGeom prst="rect">
            <a:avLst/>
          </a:prstGeom>
        </p:spPr>
      </p:pic>
      <p:sp>
        <p:nvSpPr>
          <p:cNvPr id="203" name="Text 19"/>
          <p:cNvSpPr txBox="1"/>
          <p:nvPr/>
        </p:nvSpPr>
        <p:spPr>
          <a:xfrm>
            <a:off x="6309360" y="278892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Công trình thanh niên</a:t>
            </a:r>
            <a:endParaRPr lang="en-US" sz="1800" dirty="0"/>
          </a:p>
        </p:txBody>
      </p:sp>
      <p:sp>
        <p:nvSpPr>
          <p:cNvPr id="204" name="Text 20"/>
          <p:cNvSpPr txBox="1"/>
          <p:nvPr/>
        </p:nvSpPr>
        <p:spPr>
          <a:xfrm>
            <a:off x="6309360" y="3520440"/>
            <a:ext cx="1280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Đăng ký, báo cáo, nghiệm thu công trình</a:t>
            </a:r>
            <a:endParaRPr lang="en-US" sz="1400" dirty="0"/>
          </a:p>
        </p:txBody>
      </p:sp>
      <p:sp>
        <p:nvSpPr>
          <p:cNvPr id="28" name="Text 21"/>
          <p:cNvSpPr txBox="1"/>
          <p:nvPr/>
        </p:nvSpPr>
        <p:spPr>
          <a:xfrm>
            <a:off x="548640" y="52578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Hoạt động, chiến dịch: nhập hoạt động kèm minh chứng, số liệu từng chiến dịch. Bộ tiêu chí, báo cáo số liệu: chỉ tiêu tổng kết năm của đơn vị, tách riêng một nhóm.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Chiến dịch hè dẫn đầu về số hoạt động đã duyệt</a:t>
            </a:r>
            <a:endParaRPr lang="en-US" sz="32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371600"/>
          <a:ext cx="694944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he"/>
          <p:cNvSpPr/>
          <p:nvPr/>
        </p:nvSpPr>
        <p:spPr>
          <a:xfrm>
            <a:off x="7955280" y="1463040"/>
            <a:ext cx="3657600" cy="4480560"/>
          </a:xfrm>
          <a:prstGeom prst="roundRect">
            <a:avLst>
              <a:gd name="adj" fmla="val 3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229600" y="178308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59%</a:t>
            </a:r>
            <a:endParaRPr lang="en-US" sz="54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7432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hoạt động đã duyệt thuộc Chiến dịch hè, với 7 chiến dịch chạy song song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402336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Tháng Thanh niên chiếm 31%, Mùa hè số 10%.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Duyệt hai cấp: cơ sở xác thực, Thành Đoàn duyệt</a:t>
            </a:r>
            <a:endParaRPr lang="en-US" sz="3200" dirty="0"/>
          </a:p>
        </p:txBody>
      </p:sp>
      <p:sp>
        <p:nvSpPr>
          <p:cNvPr id="3" name="buoc"/>
          <p:cNvSpPr/>
          <p:nvPr/>
        </p:nvSpPr>
        <p:spPr>
          <a:xfrm>
            <a:off x="548640" y="1737360"/>
            <a:ext cx="2468880" cy="1463040"/>
          </a:xfrm>
          <a:prstGeom prst="roundRect">
            <a:avLst>
              <a:gd name="adj" fmla="val 7500"/>
            </a:avLst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92024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34155"/>
                </a:solidFill>
              </a:rPr>
              <a:t>Nháp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6517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</a:rPr>
              <a:t>Người nhập liệu</a:t>
            </a:r>
            <a:endParaRPr lang="en-US" sz="1400" dirty="0"/>
          </a:p>
        </p:txBody>
      </p:sp>
      <p:sp>
        <p:nvSpPr>
          <p:cNvPr id="6" name="mui-ten"/>
          <p:cNvSpPr/>
          <p:nvPr/>
        </p:nvSpPr>
        <p:spPr>
          <a:xfrm>
            <a:off x="3090672" y="2286000"/>
            <a:ext cx="274320" cy="36576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7" name="buoc"/>
          <p:cNvSpPr/>
          <p:nvPr/>
        </p:nvSpPr>
        <p:spPr>
          <a:xfrm>
            <a:off x="3429000" y="1737360"/>
            <a:ext cx="2468880" cy="1463040"/>
          </a:xfrm>
          <a:prstGeom prst="roundRect">
            <a:avLst>
              <a:gd name="adj" fmla="val 7500"/>
            </a:avLst>
          </a:prstGeom>
          <a:solidFill>
            <a:srgbClr val="E0F2FE"/>
          </a:solidFill>
          <a:ln w="12700">
            <a:solidFill>
              <a:srgbClr val="E0F2F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11880" y="192024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75985"/>
                </a:solidFill>
              </a:rPr>
              <a:t>Chờ cơ sở xác thực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611880" y="26517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75985"/>
                </a:solidFill>
              </a:rPr>
              <a:t>Admin cơ sở</a:t>
            </a:r>
            <a:endParaRPr lang="en-US" sz="1400" dirty="0"/>
          </a:p>
        </p:txBody>
      </p:sp>
      <p:sp>
        <p:nvSpPr>
          <p:cNvPr id="10" name="mui-ten"/>
          <p:cNvSpPr/>
          <p:nvPr/>
        </p:nvSpPr>
        <p:spPr>
          <a:xfrm>
            <a:off x="5971032" y="2286000"/>
            <a:ext cx="274320" cy="36576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11" name="buoc"/>
          <p:cNvSpPr/>
          <p:nvPr/>
        </p:nvSpPr>
        <p:spPr>
          <a:xfrm>
            <a:off x="6309360" y="1737360"/>
            <a:ext cx="2468880" cy="1463040"/>
          </a:xfrm>
          <a:prstGeom prst="roundRect">
            <a:avLst>
              <a:gd name="adj" fmla="val 7500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192024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92400E"/>
                </a:solidFill>
              </a:rPr>
              <a:t>Chờ Thành Đoàn duyệt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92240" y="26517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2400E"/>
                </a:solidFill>
              </a:rPr>
              <a:t>Lãnh đạo / Admin</a:t>
            </a:r>
            <a:endParaRPr lang="en-US" sz="1400" dirty="0"/>
          </a:p>
        </p:txBody>
      </p:sp>
      <p:sp>
        <p:nvSpPr>
          <p:cNvPr id="14" name="mui-ten"/>
          <p:cNvSpPr/>
          <p:nvPr/>
        </p:nvSpPr>
        <p:spPr>
          <a:xfrm>
            <a:off x="8851392" y="2286000"/>
            <a:ext cx="274320" cy="36576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15" name="buoc"/>
          <p:cNvSpPr/>
          <p:nvPr/>
        </p:nvSpPr>
        <p:spPr>
          <a:xfrm>
            <a:off x="9189720" y="1737360"/>
            <a:ext cx="2468880" cy="1463040"/>
          </a:xfrm>
          <a:prstGeom prst="roundRect">
            <a:avLst>
              <a:gd name="adj" fmla="val 7500"/>
            </a:avLst>
          </a:prstGeom>
          <a:solidFill>
            <a:srgbClr val="D1FAE5"/>
          </a:solidFill>
          <a:ln w="12700">
            <a:solidFill>
              <a:srgbClr val="D1FAE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372600" y="192024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5F46"/>
                </a:solidFill>
              </a:rPr>
              <a:t>Đã duyệt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9372600" y="26517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65F46"/>
                </a:solidFill>
              </a:rPr>
              <a:t>Tính vào tổng hợp, công khai</a:t>
            </a:r>
            <a:endParaRPr lang="en-US" sz="1400" dirty="0"/>
          </a:p>
        </p:txBody>
      </p:sp>
      <p:sp>
        <p:nvSpPr>
          <p:cNvPr id="18" name="tra-lai"/>
          <p:cNvSpPr/>
          <p:nvPr/>
        </p:nvSpPr>
        <p:spPr>
          <a:xfrm>
            <a:off x="3429000" y="3749040"/>
            <a:ext cx="2468880" cy="1097280"/>
          </a:xfrm>
          <a:prstGeom prst="roundRect">
            <a:avLst>
              <a:gd name="adj" fmla="val 10000"/>
            </a:avLst>
          </a:prstGeom>
          <a:solidFill>
            <a:srgbClr val="FFE4E6"/>
          </a:solidFill>
          <a:ln w="12700">
            <a:solidFill>
              <a:srgbClr val="FFE4E6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611880" y="3886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1239"/>
                </a:solidFill>
              </a:rPr>
              <a:t>Cơ sở trả lại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3611880" y="42976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F1239"/>
                </a:solidFill>
              </a:rPr>
              <a:t>Về người nhập liệu sửa rồi gửi lại</a:t>
            </a:r>
            <a:endParaRPr lang="en-US" sz="1200" dirty="0"/>
          </a:p>
        </p:txBody>
      </p:sp>
      <p:sp>
        <p:nvSpPr>
          <p:cNvPr id="21" name="tra-lai"/>
          <p:cNvSpPr/>
          <p:nvPr/>
        </p:nvSpPr>
        <p:spPr>
          <a:xfrm>
            <a:off x="6309360" y="3749040"/>
            <a:ext cx="2468880" cy="1097280"/>
          </a:xfrm>
          <a:prstGeom prst="roundRect">
            <a:avLst>
              <a:gd name="adj" fmla="val 10000"/>
            </a:avLst>
          </a:prstGeom>
          <a:solidFill>
            <a:srgbClr val="FFE4E6"/>
          </a:solidFill>
          <a:ln w="12700">
            <a:solidFill>
              <a:srgbClr val="FFE4E6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92240" y="3886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1239"/>
                </a:solidFill>
              </a:rPr>
              <a:t>Thành Đoàn trả lại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6492240" y="42976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F1239"/>
                </a:solidFill>
              </a:rPr>
              <a:t>Về Admin cơ sở, kèm lý do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3035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Áp dụng cho cả hoạt động và báo cáo số liệu chỉ tiêu. Mọi bước được ghi lịch sử: ai, lúc nào, lý do.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Báo cáo hoạt động kèm minh chứng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544068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68680" y="182880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" y="203454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965960" y="18288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Thông tin hoạt động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965960" y="233172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Tên, ngày, địa điểm, phường / xã, loại hoạt động, chiến dịch, số người tham gia</a:t>
            </a:r>
            <a:endParaRPr lang="en-US" sz="1400" dirty="0"/>
          </a:p>
        </p:txBody>
      </p:sp>
      <p:sp>
        <p:nvSpPr>
          <p:cNvPr id="8" name="the"/>
          <p:cNvSpPr/>
          <p:nvPr/>
        </p:nvSpPr>
        <p:spPr>
          <a:xfrm>
            <a:off x="6172200" y="1463040"/>
            <a:ext cx="544068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9" name="vong-bieu-tuong"/>
          <p:cNvSpPr/>
          <p:nvPr/>
        </p:nvSpPr>
        <p:spPr>
          <a:xfrm>
            <a:off x="6492240" y="1828800"/>
            <a:ext cx="822960" cy="82296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980" y="2034540"/>
            <a:ext cx="411480" cy="411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589520" y="18288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Đơn vị phối hợp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7589520" y="233172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Một hoạt động ghi nhận cho đơn vị chủ trì và các đơn vị phối hợp</a:t>
            </a:r>
            <a:endParaRPr lang="en-US" sz="1400" dirty="0"/>
          </a:p>
        </p:txBody>
      </p:sp>
      <p:sp>
        <p:nvSpPr>
          <p:cNvPr id="13" name="the"/>
          <p:cNvSpPr/>
          <p:nvPr/>
        </p:nvSpPr>
        <p:spPr>
          <a:xfrm>
            <a:off x="548640" y="3749040"/>
            <a:ext cx="544068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4" name="vong-bieu-tuong"/>
          <p:cNvSpPr/>
          <p:nvPr/>
        </p:nvSpPr>
        <p:spPr>
          <a:xfrm>
            <a:off x="868680" y="411480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4320540"/>
            <a:ext cx="411480" cy="411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965960" y="41148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Minh chứng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1965960" y="461772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Dán link bài đăng, tải ảnh hoặc tệp; ảnh tự nén để tiết kiệm dung lượng</a:t>
            </a:r>
            <a:endParaRPr lang="en-US" sz="1400" dirty="0"/>
          </a:p>
        </p:txBody>
      </p:sp>
      <p:sp>
        <p:nvSpPr>
          <p:cNvPr id="18" name="the"/>
          <p:cNvSpPr/>
          <p:nvPr/>
        </p:nvSpPr>
        <p:spPr>
          <a:xfrm>
            <a:off x="6172200" y="3749040"/>
            <a:ext cx="544068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vong-bieu-tuong"/>
          <p:cNvSpPr/>
          <p:nvPr/>
        </p:nvSpPr>
        <p:spPr>
          <a:xfrm>
            <a:off x="6492240" y="4114800"/>
            <a:ext cx="822960" cy="82296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980" y="4320540"/>
            <a:ext cx="411480" cy="411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589520" y="411480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Xuất Excel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7589520" y="461772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Danh sách hoạt động theo bộ lọc: phân hệ, trạng thái, đơn vị, khoảng ngày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Chỉ tiêu: giao mục tiêu, đơn vị báo cáo thực hiện</a:t>
            </a:r>
            <a:endParaRPr lang="en-US" sz="32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371600"/>
          <a:ext cx="5669280" cy="4023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48640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C8BA6"/>
                </a:solidFill>
              </a:rPr>
              <a:t>Chiến dịch hè: 125 tiêu chí · Mùa hè số: 13 · Bộ tiêu chí, báo cáo số liệu: 10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6675120" y="1463040"/>
            <a:ext cx="4937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Cây tiêu chí → chỉ tiêu, có đơn vị tính, mục tiêu toàn thành phố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Thành Đoàn giao mục tiêu cho từng đơn vị; đơn vị đặt thêm mục tiêu tự đặt để phấn đấu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Kỳ số liệu có hạn nộp, khóa nhập liệu, chốt số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Nhập trực tiếp hoặc qua mẫu Excel tải về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Tiến độ = thực hiện ÷ mục tiêu, tổng hợp theo đơn vị và toàn thành phố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Bảng điều hành theo đúng vai trò</a:t>
            </a:r>
            <a:endParaRPr lang="en-US" sz="3200" dirty="0"/>
          </a:p>
        </p:txBody>
      </p:sp>
      <p:sp>
        <p:nvSpPr>
          <p:cNvPr id="3" name="vong-bieu-tuong"/>
          <p:cNvSpPr/>
          <p:nvPr/>
        </p:nvSpPr>
        <p:spPr>
          <a:xfrm>
            <a:off x="548640" y="150876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4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691640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508760" y="146304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Việc đang chờ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508760" y="187452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Số hoạt động, báo cáo chờ xác thực / duyệt hiện ngay trên menu và trang Tổng quan</a:t>
            </a:r>
            <a:endParaRPr lang="en-US" sz="1400" dirty="0"/>
          </a:p>
        </p:txBody>
      </p:sp>
      <p:sp>
        <p:nvSpPr>
          <p:cNvPr id="7" name="vong-bieu-tuong"/>
          <p:cNvSpPr/>
          <p:nvPr/>
        </p:nvSpPr>
        <p:spPr>
          <a:xfrm>
            <a:off x="548640" y="2715768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8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898648"/>
            <a:ext cx="365760" cy="36576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08760" y="2670048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Hạn nộp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1508760" y="3081528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Từng bộ chỉ tiêu: còn bao nhiêu ngày, quá hạn, cần cập nhật trước ngày chốt</a:t>
            </a:r>
            <a:endParaRPr lang="en-US" sz="1400" dirty="0"/>
          </a:p>
        </p:txBody>
      </p:sp>
      <p:sp>
        <p:nvSpPr>
          <p:cNvPr id="11" name="vong-bieu-tuong"/>
          <p:cNvSpPr/>
          <p:nvPr/>
        </p:nvSpPr>
        <p:spPr>
          <a:xfrm>
            <a:off x="548640" y="3922776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105656"/>
            <a:ext cx="365760" cy="36576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508760" y="3877056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Thống kê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1508760" y="4288536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Hoạt động theo chiến dịch, theo tháng, lượt tham gia; lọc phân hệ, chiến dịch, thời gian</a:t>
            </a:r>
            <a:endParaRPr lang="en-US" sz="1400" dirty="0"/>
          </a:p>
        </p:txBody>
      </p:sp>
      <p:sp>
        <p:nvSpPr>
          <p:cNvPr id="15" name="vong-bieu-tuong"/>
          <p:cNvSpPr/>
          <p:nvPr/>
        </p:nvSpPr>
        <p:spPr>
          <a:xfrm>
            <a:off x="548640" y="5129784"/>
            <a:ext cx="731520" cy="73152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5312664"/>
            <a:ext cx="365760" cy="36576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508760" y="5084064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Cơ sở phụ trách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1508760" y="5495544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Lãnh đạo lọc riêng các cơ sở mình phụ trách</a:t>
            </a:r>
            <a:endParaRPr lang="en-US" sz="1400" dirty="0"/>
          </a:p>
        </p:txBody>
      </p:sp>
      <p:sp>
        <p:nvSpPr>
          <p:cNvPr id="19" name="the"/>
          <p:cNvSpPr/>
          <p:nvPr/>
        </p:nvSpPr>
        <p:spPr>
          <a:xfrm>
            <a:off x="6217920" y="1463040"/>
            <a:ext cx="5394960" cy="4480560"/>
          </a:xfrm>
          <a:prstGeom prst="roundRect">
            <a:avLst>
              <a:gd name="adj" fmla="val 2449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0" name="Text 14"/>
          <p:cNvSpPr txBox="1"/>
          <p:nvPr/>
        </p:nvSpPr>
        <p:spPr>
          <a:xfrm>
            <a:off x="6537960" y="17373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2"/>
                </a:solidFill>
              </a:rPr>
              <a:t>Tổng quan của Admin hệ thống</a:t>
            </a:r>
            <a:endParaRPr lang="en-US" sz="1400" dirty="0"/>
          </a:p>
        </p:txBody>
      </p:sp>
      <p:sp>
        <p:nvSpPr>
          <p:cNvPr id="21" name="o-so"/>
          <p:cNvSpPr/>
          <p:nvPr/>
        </p:nvSpPr>
        <p:spPr>
          <a:xfrm>
            <a:off x="6537960" y="2286000"/>
            <a:ext cx="2286000" cy="1463040"/>
          </a:xfrm>
          <a:prstGeom prst="roundRect">
            <a:avLst>
              <a:gd name="adj" fmla="val 625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6"/>
          <p:cNvSpPr txBox="1"/>
          <p:nvPr/>
        </p:nvSpPr>
        <p:spPr>
          <a:xfrm>
            <a:off x="6720840" y="25146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24.032</a:t>
            </a:r>
            <a:endParaRPr lang="en-US" sz="3000" dirty="0"/>
          </a:p>
        </p:txBody>
      </p:sp>
      <p:sp>
        <p:nvSpPr>
          <p:cNvPr id="23" name="Text 17"/>
          <p:cNvSpPr txBox="1"/>
          <p:nvPr/>
        </p:nvSpPr>
        <p:spPr>
          <a:xfrm>
            <a:off x="6720840" y="32004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Tổng hoạt động</a:t>
            </a:r>
            <a:endParaRPr lang="en-US" sz="1400" dirty="0"/>
          </a:p>
        </p:txBody>
      </p:sp>
      <p:sp>
        <p:nvSpPr>
          <p:cNvPr id="24" name="o-so"/>
          <p:cNvSpPr/>
          <p:nvPr/>
        </p:nvSpPr>
        <p:spPr>
          <a:xfrm>
            <a:off x="9006840" y="2286000"/>
            <a:ext cx="2286000" cy="1463040"/>
          </a:xfrm>
          <a:prstGeom prst="roundRect">
            <a:avLst>
              <a:gd name="adj" fmla="val 625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9189720" y="25146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21.766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9189720" y="32004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Đã duyệt</a:t>
            </a:r>
            <a:endParaRPr lang="en-US" sz="1400" dirty="0"/>
          </a:p>
        </p:txBody>
      </p:sp>
      <p:sp>
        <p:nvSpPr>
          <p:cNvPr id="27" name="o-so"/>
          <p:cNvSpPr/>
          <p:nvPr/>
        </p:nvSpPr>
        <p:spPr>
          <a:xfrm>
            <a:off x="6537960" y="3977640"/>
            <a:ext cx="2286000" cy="1463040"/>
          </a:xfrm>
          <a:prstGeom prst="roundRect">
            <a:avLst>
              <a:gd name="adj" fmla="val 625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8" name="Text 22"/>
          <p:cNvSpPr txBox="1"/>
          <p:nvPr/>
        </p:nvSpPr>
        <p:spPr>
          <a:xfrm>
            <a:off x="6720840" y="420624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683</a:t>
            </a:r>
            <a:endParaRPr lang="en-US" sz="3000" dirty="0"/>
          </a:p>
        </p:txBody>
      </p:sp>
      <p:sp>
        <p:nvSpPr>
          <p:cNvPr id="29" name="Text 23"/>
          <p:cNvSpPr txBox="1"/>
          <p:nvPr/>
        </p:nvSpPr>
        <p:spPr>
          <a:xfrm>
            <a:off x="6720840" y="489204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Chờ duyệt</a:t>
            </a:r>
            <a:endParaRPr lang="en-US" sz="1400" dirty="0"/>
          </a:p>
        </p:txBody>
      </p:sp>
      <p:sp>
        <p:nvSpPr>
          <p:cNvPr id="30" name="o-so"/>
          <p:cNvSpPr/>
          <p:nvPr/>
        </p:nvSpPr>
        <p:spPr>
          <a:xfrm>
            <a:off x="9006840" y="3977640"/>
            <a:ext cx="2286000" cy="1463040"/>
          </a:xfrm>
          <a:prstGeom prst="roundRect">
            <a:avLst>
              <a:gd name="adj" fmla="val 625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Text 25"/>
          <p:cNvSpPr txBox="1"/>
          <p:nvPr/>
        </p:nvSpPr>
        <p:spPr>
          <a:xfrm>
            <a:off x="9189720" y="420624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64.731</a:t>
            </a:r>
            <a:endParaRPr lang="en-US" sz="3000" dirty="0"/>
          </a:p>
        </p:txBody>
      </p:sp>
      <p:sp>
        <p:nvSpPr>
          <p:cNvPr id="32" name="Text 26"/>
          <p:cNvSpPr txBox="1"/>
          <p:nvPr/>
        </p:nvSpPr>
        <p:spPr>
          <a:xfrm>
            <a:off x="9189720" y="489204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Lượt tham gia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Kết nạp Đảng và quản trị hệ thống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5394960" cy="4480560"/>
          </a:xfrm>
          <a:prstGeom prst="roundRect">
            <a:avLst>
              <a:gd name="adj" fmla="val 244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68680" y="173736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" y="194310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74520" y="192024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Kết nạp Đảng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2834640"/>
            <a:ext cx="48463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Hồ sơ đi qua từng bước theo khung quy định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Lễ kết nạp: thêm hồ sơ đủ điều kiện, xác nhận sau lễ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Hồ sơ chuyển "Đã kết nạp", ngày kết nạp là ngày lễ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46 hồ sơ, 1 lễ chuyển từ hệ thống cũ</a:t>
            </a:r>
            <a:endParaRPr lang="en-US" sz="1600" dirty="0"/>
          </a:p>
        </p:txBody>
      </p:sp>
      <p:sp>
        <p:nvSpPr>
          <p:cNvPr id="8" name="vong-bieu-tuong"/>
          <p:cNvSpPr/>
          <p:nvPr/>
        </p:nvSpPr>
        <p:spPr>
          <a:xfrm>
            <a:off x="6355080" y="155448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9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6530" y="1725930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5087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Danh mục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7269480" y="1874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Đơn vị, chiến dịch (logo, màu), loại hoạt động, phường / xã, đơn vị Đảng</a:t>
            </a:r>
            <a:endParaRPr lang="en-US" sz="1400" dirty="0"/>
          </a:p>
        </p:txBody>
      </p:sp>
      <p:sp>
        <p:nvSpPr>
          <p:cNvPr id="12" name="vong-bieu-tuong"/>
          <p:cNvSpPr/>
          <p:nvPr/>
        </p:nvSpPr>
        <p:spPr>
          <a:xfrm>
            <a:off x="6355080" y="269748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530" y="2868930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269480" y="26517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Tài khoản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7269480" y="3017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Tạo, khóa, cấp lại mật khẩu; Admin cơ sở tự quản tài khoản nhập liệu</a:t>
            </a:r>
            <a:endParaRPr lang="en-US" sz="1400" dirty="0"/>
          </a:p>
        </p:txBody>
      </p:sp>
      <p:sp>
        <p:nvSpPr>
          <p:cNvPr id="16" name="vong-bieu-tuong"/>
          <p:cNvSpPr/>
          <p:nvPr/>
        </p:nvSpPr>
        <p:spPr>
          <a:xfrm>
            <a:off x="6355080" y="384048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530" y="4011930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37947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Cài đặt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7269480" y="4160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Khóa / mở nhập liệu từng phân hệ, logo trang công khai</a:t>
            </a:r>
            <a:endParaRPr lang="en-US" sz="1400" dirty="0"/>
          </a:p>
        </p:txBody>
      </p:sp>
      <p:sp>
        <p:nvSpPr>
          <p:cNvPr id="20" name="vong-bieu-tuong"/>
          <p:cNvSpPr/>
          <p:nvPr/>
        </p:nvSpPr>
        <p:spPr>
          <a:xfrm>
            <a:off x="6355080" y="498348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1" name="bieu-tuong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6530" y="5154930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269480" y="49377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Nhật ký và tin tức</a:t>
            </a:r>
            <a:endParaRPr lang="en-US" sz="1600" dirty="0"/>
          </a:p>
        </p:txBody>
      </p:sp>
      <p:sp>
        <p:nvSpPr>
          <p:cNvPr id="23" name="Text 16"/>
          <p:cNvSpPr txBox="1"/>
          <p:nvPr/>
        </p:nvSpPr>
        <p:spPr>
          <a:xfrm>
            <a:off x="7269480" y="5303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Ghi lại mọi thao tác quan trọng; đăng tin lên trang công khai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3"/>
                </a:solidFill>
              </a:rPr>
              <a:t>03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Trang công khai và giao diện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Lan tỏa hoạt động tới cộng đồng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Trang công khai: chỉ số liệu đã được duyệt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3474720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22960" y="1737360"/>
            <a:ext cx="685800" cy="6858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410" y="1908810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18288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Chiến dịch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56032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Tiến độ chỉ tiêu, đơn vị tham gia, đơn vị tiêu biểu</a:t>
            </a:r>
            <a:endParaRPr lang="en-US" sz="1400" dirty="0"/>
          </a:p>
        </p:txBody>
      </p:sp>
      <p:sp>
        <p:nvSpPr>
          <p:cNvPr id="8" name="the"/>
          <p:cNvSpPr/>
          <p:nvPr/>
        </p:nvSpPr>
        <p:spPr>
          <a:xfrm>
            <a:off x="4297680" y="1463040"/>
            <a:ext cx="3474720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9" name="vong-bieu-tuong"/>
          <p:cNvSpPr/>
          <p:nvPr/>
        </p:nvSpPr>
        <p:spPr>
          <a:xfrm>
            <a:off x="4572000" y="17373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450" y="1908810"/>
            <a:ext cx="342900" cy="3429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40680" y="18288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Hoạt động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572000" y="256032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Lọc theo phân hệ, chiến dịch, đơn vị, phường / xã, từ khóa</a:t>
            </a:r>
            <a:endParaRPr lang="en-US" sz="1400" dirty="0"/>
          </a:p>
        </p:txBody>
      </p:sp>
      <p:sp>
        <p:nvSpPr>
          <p:cNvPr id="13" name="the"/>
          <p:cNvSpPr/>
          <p:nvPr/>
        </p:nvSpPr>
        <p:spPr>
          <a:xfrm>
            <a:off x="8046720" y="1463040"/>
            <a:ext cx="3474720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4" name="vong-bieu-tuong"/>
          <p:cNvSpPr/>
          <p:nvPr/>
        </p:nvSpPr>
        <p:spPr>
          <a:xfrm>
            <a:off x="8321040" y="17373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2490" y="1908810"/>
            <a:ext cx="342900" cy="3429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189720" y="18288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Mùa hè số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321040" y="256032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Tiến độ chung và kết quả nổi bật</a:t>
            </a:r>
            <a:endParaRPr lang="en-US" sz="1400" dirty="0"/>
          </a:p>
        </p:txBody>
      </p:sp>
      <p:sp>
        <p:nvSpPr>
          <p:cNvPr id="18" name="the"/>
          <p:cNvSpPr/>
          <p:nvPr/>
        </p:nvSpPr>
        <p:spPr>
          <a:xfrm>
            <a:off x="548640" y="3703320"/>
            <a:ext cx="3474720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vong-bieu-tuong"/>
          <p:cNvSpPr/>
          <p:nvPr/>
        </p:nvSpPr>
        <p:spPr>
          <a:xfrm>
            <a:off x="822960" y="3977640"/>
            <a:ext cx="685800" cy="6858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" y="4149090"/>
            <a:ext cx="342900" cy="34290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691640" y="40690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Bản đồ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822960" y="48006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168 phường / xã tô màu theo số hoạt động</a:t>
            </a:r>
            <a:endParaRPr lang="en-US" sz="1400" dirty="0"/>
          </a:p>
        </p:txBody>
      </p:sp>
      <p:sp>
        <p:nvSpPr>
          <p:cNvPr id="23" name="the"/>
          <p:cNvSpPr/>
          <p:nvPr/>
        </p:nvSpPr>
        <p:spPr>
          <a:xfrm>
            <a:off x="4297680" y="3703320"/>
            <a:ext cx="3474720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4" name="vong-bieu-tuong"/>
          <p:cNvSpPr/>
          <p:nvPr/>
        </p:nvSpPr>
        <p:spPr>
          <a:xfrm>
            <a:off x="4572000" y="3977640"/>
            <a:ext cx="685800" cy="6858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5" name="bieu-tuong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450" y="4149090"/>
            <a:ext cx="342900" cy="34290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5440680" y="40690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Xếp hạng</a:t>
            </a:r>
            <a:endParaRPr lang="en-US" sz="1800" dirty="0"/>
          </a:p>
        </p:txBody>
      </p:sp>
      <p:sp>
        <p:nvSpPr>
          <p:cNvPr id="27" name="Text 20"/>
          <p:cNvSpPr txBox="1"/>
          <p:nvPr/>
        </p:nvSpPr>
        <p:spPr>
          <a:xfrm>
            <a:off x="4572000" y="48006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Theo số hoạt động và theo chỉ tiêu</a:t>
            </a:r>
            <a:endParaRPr lang="en-US" sz="1400" dirty="0"/>
          </a:p>
        </p:txBody>
      </p:sp>
      <p:sp>
        <p:nvSpPr>
          <p:cNvPr id="28" name="the"/>
          <p:cNvSpPr/>
          <p:nvPr/>
        </p:nvSpPr>
        <p:spPr>
          <a:xfrm>
            <a:off x="8046720" y="3703320"/>
            <a:ext cx="3474720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9" name="vong-bieu-tuong"/>
          <p:cNvSpPr/>
          <p:nvPr/>
        </p:nvSpPr>
        <p:spPr>
          <a:xfrm>
            <a:off x="8321040" y="3977640"/>
            <a:ext cx="685800" cy="6858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0" name="bieu-tuong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2490" y="4149090"/>
            <a:ext cx="342900" cy="34290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189720" y="40690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Tin tức</a:t>
            </a:r>
            <a:endParaRPr lang="en-US" sz="1800" dirty="0"/>
          </a:p>
        </p:txBody>
      </p:sp>
      <p:sp>
        <p:nvSpPr>
          <p:cNvPr id="32" name="Text 24"/>
          <p:cNvSpPr txBox="1"/>
          <p:nvPr/>
        </p:nvSpPr>
        <p:spPr>
          <a:xfrm>
            <a:off x="8321040" y="48006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Bài viết theo chuyên mục</a:t>
            </a:r>
            <a:endParaRPr lang="en-US" sz="1400" dirty="0"/>
          </a:p>
        </p:txBody>
      </p:sp>
      <p:sp>
        <p:nvSpPr>
          <p:cNvPr id="33" name="Text 25"/>
          <p:cNvSpPr txBox="1"/>
          <p:nvPr/>
        </p:nvSpPr>
        <p:spPr>
          <a:xfrm>
            <a:off x="548640" y="5989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7C8BA6"/>
                </a:solidFill>
              </a:rPr>
              <a:t>Không cần đăng nhập · dùng tốt trên điện thoại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Ba bộ giao diện trên cùng một dữ liệu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3474720" cy="393192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so-bo"/>
          <p:cNvSpPr/>
          <p:nvPr/>
        </p:nvSpPr>
        <p:spPr>
          <a:xfrm>
            <a:off x="868680" y="178308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8803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Bảng điều hành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3832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Nền xanh dương, thẻ bo tròn: giao diện ban đầu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66344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/giao-dien-1/</a:t>
            </a:r>
            <a:endParaRPr lang="en-US" sz="1400" dirty="0"/>
          </a:p>
        </p:txBody>
      </p:sp>
      <p:sp>
        <p:nvSpPr>
          <p:cNvPr id="9" name="the"/>
          <p:cNvSpPr/>
          <p:nvPr/>
        </p:nvSpPr>
        <p:spPr>
          <a:xfrm>
            <a:off x="4297680" y="1463040"/>
            <a:ext cx="3474720" cy="393192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0" name="so-bo"/>
          <p:cNvSpPr/>
          <p:nvPr/>
        </p:nvSpPr>
        <p:spPr>
          <a:xfrm>
            <a:off x="4617720" y="1783080"/>
            <a:ext cx="868680" cy="8686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2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8803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Phong cách báo chí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33832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Trang nhất tờ báo: tiêu đề có chân, đỏ cờ, xanh lá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466344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/giao-dien-2/</a:t>
            </a:r>
            <a:endParaRPr lang="en-US" sz="1400" dirty="0"/>
          </a:p>
        </p:txBody>
      </p:sp>
      <p:sp>
        <p:nvSpPr>
          <p:cNvPr id="15" name="the"/>
          <p:cNvSpPr/>
          <p:nvPr/>
        </p:nvSpPr>
        <p:spPr>
          <a:xfrm>
            <a:off x="8046720" y="1463040"/>
            <a:ext cx="3474720" cy="393192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6" name="so-bo"/>
          <p:cNvSpPr/>
          <p:nvPr/>
        </p:nvSpPr>
        <p:spPr>
          <a:xfrm>
            <a:off x="8366760" y="1783080"/>
            <a:ext cx="868680" cy="8686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66760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3</a:t>
            </a:r>
            <a:endParaRPr lang="en-US" sz="2800" dirty="0"/>
          </a:p>
        </p:txBody>
      </p:sp>
      <p:sp>
        <p:nvSpPr>
          <p:cNvPr id="18" name="Text 16"/>
          <p:cNvSpPr txBox="1"/>
          <p:nvPr/>
        </p:nvSpPr>
        <p:spPr>
          <a:xfrm>
            <a:off x="8366760" y="28803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Dashboard hiện đại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8366760" y="338328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Menu trái, vòng tiến độ, ô số, biểu đồ; cả ứng dụng và hướng dẫn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366760" y="466344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/giao-dien-3/ · mặc định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56235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Cùng API, cùng đăng nhập; đổi bộ mặc định chỉ bằng một cấu hình. Nội dung ứng dụng bộ 3 lấy từ bộ 1 nên chức năng mới có ở cả hai.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3"/>
                </a:solidFill>
              </a:rPr>
              <a:t>04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Dữ liệu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Luồng dữ liệu và kế thừa dữ liệu hệ thống cũ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Luồng dữ liệu: từ nhập liệu đến công khai</a:t>
            </a:r>
            <a:endParaRPr lang="en-US" sz="3200" dirty="0"/>
          </a:p>
        </p:txBody>
      </p:sp>
      <p:sp>
        <p:nvSpPr>
          <p:cNvPr id="3" name="cot-nhap"/>
          <p:cNvSpPr/>
          <p:nvPr/>
        </p:nvSpPr>
        <p:spPr>
          <a:xfrm>
            <a:off x="548640" y="1417320"/>
            <a:ext cx="2606040" cy="457200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731520" y="15544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① Nhập</a:t>
            </a:r>
            <a:endParaRPr lang="en-US" sz="1600" dirty="0"/>
          </a:p>
        </p:txBody>
      </p:sp>
      <p:sp>
        <p:nvSpPr>
          <p:cNvPr id="5" name="muc"/>
          <p:cNvSpPr/>
          <p:nvPr/>
        </p:nvSpPr>
        <p:spPr>
          <a:xfrm>
            <a:off x="731520" y="1965960"/>
            <a:ext cx="2240280" cy="868680"/>
          </a:xfrm>
          <a:prstGeom prst="roundRect">
            <a:avLst>
              <a:gd name="adj" fmla="val 8421"/>
            </a:avLst>
          </a:prstGeom>
          <a:solidFill>
            <a:srgbClr val="FEE2E2"/>
          </a:solidFill>
          <a:ln w="12700">
            <a:solidFill>
              <a:srgbClr val="FEE2E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039112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Admin hệ thống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35000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Danh mục, chỉ tiêu, hạn nộp, mục tiêu giao</a:t>
            </a:r>
            <a:endParaRPr lang="en-US" sz="1200" dirty="0"/>
          </a:p>
        </p:txBody>
      </p:sp>
      <p:sp>
        <p:nvSpPr>
          <p:cNvPr id="8" name="muc"/>
          <p:cNvSpPr/>
          <p:nvPr/>
        </p:nvSpPr>
        <p:spPr>
          <a:xfrm>
            <a:off x="731520" y="2953512"/>
            <a:ext cx="2240280" cy="868680"/>
          </a:xfrm>
          <a:prstGeom prst="roundRect">
            <a:avLst>
              <a:gd name="adj" fmla="val 8421"/>
            </a:avLst>
          </a:prstGeom>
          <a:solidFill>
            <a:srgbClr val="DBEAFE"/>
          </a:solidFill>
          <a:ln w="12700">
            <a:solidFill>
              <a:srgbClr val="DBEAF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68680" y="302666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Admin cơ sở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33756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Tài khoản nhập liệu, mục tiêu tự đặt</a:t>
            </a:r>
            <a:endParaRPr lang="en-US" sz="1200" dirty="0"/>
          </a:p>
        </p:txBody>
      </p:sp>
      <p:sp>
        <p:nvSpPr>
          <p:cNvPr id="11" name="muc"/>
          <p:cNvSpPr/>
          <p:nvPr/>
        </p:nvSpPr>
        <p:spPr>
          <a:xfrm>
            <a:off x="731520" y="3941064"/>
            <a:ext cx="2240280" cy="868680"/>
          </a:xfrm>
          <a:prstGeom prst="roundRect">
            <a:avLst>
              <a:gd name="adj" fmla="val 8421"/>
            </a:avLst>
          </a:prstGeom>
          <a:solidFill>
            <a:srgbClr val="DCFCE7"/>
          </a:solidFill>
          <a:ln w="12700">
            <a:solidFill>
              <a:srgbClr val="DCFCE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4014216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Nhập liệu cơ sở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68680" y="4325112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Hoạt động, số liệu, minh chứng</a:t>
            </a:r>
            <a:endParaRPr lang="en-US" sz="1200" dirty="0"/>
          </a:p>
        </p:txBody>
      </p:sp>
      <p:sp>
        <p:nvSpPr>
          <p:cNvPr id="14" name="muc"/>
          <p:cNvSpPr/>
          <p:nvPr/>
        </p:nvSpPr>
        <p:spPr>
          <a:xfrm>
            <a:off x="731520" y="4928616"/>
            <a:ext cx="22402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500176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Mẫu Excel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5312664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Điền vào biểu, xem lại rồi Lưu</a:t>
            </a:r>
            <a:endParaRPr lang="en-US" sz="1200" dirty="0"/>
          </a:p>
        </p:txBody>
      </p:sp>
      <p:sp>
        <p:nvSpPr>
          <p:cNvPr id="17" name="mui-ten"/>
          <p:cNvSpPr/>
          <p:nvPr/>
        </p:nvSpPr>
        <p:spPr>
          <a:xfrm>
            <a:off x="3200400" y="1572768"/>
            <a:ext cx="3383280" cy="292608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200400" y="123444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475A7D"/>
                </a:solidFill>
              </a:rPr>
              <a:t>Danh mục, cấu hình, mục tiêu: lưu ngay</a:t>
            </a:r>
            <a:endParaRPr lang="en-US" sz="1200" dirty="0"/>
          </a:p>
        </p:txBody>
      </p:sp>
      <p:sp>
        <p:nvSpPr>
          <p:cNvPr id="19" name="mui-ten"/>
          <p:cNvSpPr/>
          <p:nvPr/>
        </p:nvSpPr>
        <p:spPr>
          <a:xfrm>
            <a:off x="3200400" y="4160520"/>
            <a:ext cx="365760" cy="292608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20" name="cot-duyet"/>
          <p:cNvSpPr/>
          <p:nvPr/>
        </p:nvSpPr>
        <p:spPr>
          <a:xfrm>
            <a:off x="3611880" y="2011680"/>
            <a:ext cx="2743200" cy="397764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3794760" y="21488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② Kiểm tra và duyệt</a:t>
            </a:r>
            <a:endParaRPr lang="en-US" sz="1600" dirty="0"/>
          </a:p>
        </p:txBody>
      </p:sp>
      <p:sp>
        <p:nvSpPr>
          <p:cNvPr id="22" name="trang-thai"/>
          <p:cNvSpPr/>
          <p:nvPr/>
        </p:nvSpPr>
        <p:spPr>
          <a:xfrm>
            <a:off x="3794760" y="2560320"/>
            <a:ext cx="2377440" cy="475488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3794760" y="2560320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34155"/>
                </a:solidFill>
              </a:rPr>
              <a:t>Nháp</a:t>
            </a:r>
            <a:endParaRPr lang="en-US" sz="1400" dirty="0"/>
          </a:p>
        </p:txBody>
      </p:sp>
      <p:sp>
        <p:nvSpPr>
          <p:cNvPr id="24" name="mui-ten"/>
          <p:cNvSpPr/>
          <p:nvPr/>
        </p:nvSpPr>
        <p:spPr>
          <a:xfrm>
            <a:off x="3968496" y="3063240"/>
            <a:ext cx="201168" cy="182880"/>
          </a:xfrm>
          <a:prstGeom prst="down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25" name="trang-thai"/>
          <p:cNvSpPr/>
          <p:nvPr/>
        </p:nvSpPr>
        <p:spPr>
          <a:xfrm>
            <a:off x="3794760" y="3273552"/>
            <a:ext cx="2377440" cy="475488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 w="12700">
            <a:solidFill>
              <a:srgbClr val="E0F2FE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794760" y="3273552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75985"/>
                </a:solidFill>
              </a:rPr>
              <a:t>Chờ cơ sở xác thực</a:t>
            </a:r>
            <a:endParaRPr lang="en-US" sz="1400" dirty="0"/>
          </a:p>
        </p:txBody>
      </p:sp>
      <p:sp>
        <p:nvSpPr>
          <p:cNvPr id="27" name="mui-ten"/>
          <p:cNvSpPr/>
          <p:nvPr/>
        </p:nvSpPr>
        <p:spPr>
          <a:xfrm>
            <a:off x="3968496" y="3776472"/>
            <a:ext cx="201168" cy="182880"/>
          </a:xfrm>
          <a:prstGeom prst="down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28" name="trang-thai"/>
          <p:cNvSpPr/>
          <p:nvPr/>
        </p:nvSpPr>
        <p:spPr>
          <a:xfrm>
            <a:off x="3794760" y="3986784"/>
            <a:ext cx="2377440" cy="475488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794760" y="3986784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2400E"/>
                </a:solidFill>
              </a:rPr>
              <a:t>Chờ Thành Đoàn duyệt</a:t>
            </a:r>
            <a:endParaRPr lang="en-US" sz="1400" dirty="0"/>
          </a:p>
        </p:txBody>
      </p:sp>
      <p:sp>
        <p:nvSpPr>
          <p:cNvPr id="30" name="mui-ten"/>
          <p:cNvSpPr/>
          <p:nvPr/>
        </p:nvSpPr>
        <p:spPr>
          <a:xfrm>
            <a:off x="3968496" y="4489704"/>
            <a:ext cx="201168" cy="182880"/>
          </a:xfrm>
          <a:prstGeom prst="down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31" name="trang-thai"/>
          <p:cNvSpPr/>
          <p:nvPr/>
        </p:nvSpPr>
        <p:spPr>
          <a:xfrm>
            <a:off x="3794760" y="4700016"/>
            <a:ext cx="2377440" cy="475488"/>
          </a:xfrm>
          <a:prstGeom prst="roundRect">
            <a:avLst>
              <a:gd name="adj" fmla="val 50000"/>
            </a:avLst>
          </a:prstGeom>
          <a:solidFill>
            <a:srgbClr val="D1FAE5"/>
          </a:solidFill>
          <a:ln w="12700">
            <a:solidFill>
              <a:srgbClr val="D1FAE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3794760" y="470001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65F46"/>
                </a:solidFill>
              </a:rPr>
              <a:t>Đã duyệt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3794760" y="54406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F1239"/>
                </a:solidFill>
              </a:rPr>
              <a:t>Trả lại: về người nhập hoặc Admin cơ sở sửa, gửi lại</a:t>
            </a:r>
            <a:endParaRPr lang="en-US" sz="1200" dirty="0"/>
          </a:p>
        </p:txBody>
      </p:sp>
      <p:sp>
        <p:nvSpPr>
          <p:cNvPr id="34" name="mui-ten"/>
          <p:cNvSpPr/>
          <p:nvPr/>
        </p:nvSpPr>
        <p:spPr>
          <a:xfrm>
            <a:off x="6400800" y="4160520"/>
            <a:ext cx="365760" cy="292608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35" name="cot-luu"/>
          <p:cNvSpPr/>
          <p:nvPr/>
        </p:nvSpPr>
        <p:spPr>
          <a:xfrm>
            <a:off x="6812280" y="1417320"/>
            <a:ext cx="2377440" cy="457200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36" name="Text 34"/>
          <p:cNvSpPr txBox="1"/>
          <p:nvPr/>
        </p:nvSpPr>
        <p:spPr>
          <a:xfrm>
            <a:off x="6995160" y="15544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③ Lưu trữ</a:t>
            </a:r>
            <a:endParaRPr lang="en-US" sz="1600" dirty="0"/>
          </a:p>
        </p:txBody>
      </p:sp>
      <p:sp>
        <p:nvSpPr>
          <p:cNvPr id="37" name="muc"/>
          <p:cNvSpPr/>
          <p:nvPr/>
        </p:nvSpPr>
        <p:spPr>
          <a:xfrm>
            <a:off x="6949440" y="1965960"/>
            <a:ext cx="2103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086600" y="203911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Cơ sở dữ liệu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7086600" y="2350008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Trạng thái, lịch sử duyệt, bản chốt số</a:t>
            </a:r>
            <a:endParaRPr lang="en-US" sz="1200" dirty="0"/>
          </a:p>
        </p:txBody>
      </p:sp>
      <p:sp>
        <p:nvSpPr>
          <p:cNvPr id="40" name="muc"/>
          <p:cNvSpPr/>
          <p:nvPr/>
        </p:nvSpPr>
        <p:spPr>
          <a:xfrm>
            <a:off x="6949440" y="3429000"/>
            <a:ext cx="21031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7086600" y="350215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Tệp minh chứng</a:t>
            </a:r>
            <a:endParaRPr lang="en-US" sz="1400" dirty="0"/>
          </a:p>
        </p:txBody>
      </p:sp>
      <p:sp>
        <p:nvSpPr>
          <p:cNvPr id="42" name="Text 40"/>
          <p:cNvSpPr txBox="1"/>
          <p:nvPr/>
        </p:nvSpPr>
        <p:spPr>
          <a:xfrm>
            <a:off x="7086600" y="381304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Ảnh tự nén, tệp đính kèm</a:t>
            </a:r>
            <a:endParaRPr lang="en-US" sz="1200" dirty="0"/>
          </a:p>
        </p:txBody>
      </p:sp>
      <p:sp>
        <p:nvSpPr>
          <p:cNvPr id="43" name="muc"/>
          <p:cNvSpPr/>
          <p:nvPr/>
        </p:nvSpPr>
        <p:spPr>
          <a:xfrm>
            <a:off x="6949440" y="4572000"/>
            <a:ext cx="21031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7086600" y="464515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Nhật ký thao tác</a:t>
            </a:r>
            <a:endParaRPr lang="en-US" sz="1400" dirty="0"/>
          </a:p>
        </p:txBody>
      </p:sp>
      <p:sp>
        <p:nvSpPr>
          <p:cNvPr id="45" name="Text 43"/>
          <p:cNvSpPr txBox="1"/>
          <p:nvPr/>
        </p:nvSpPr>
        <p:spPr>
          <a:xfrm>
            <a:off x="7086600" y="495604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Ai làm gì, lúc nào</a:t>
            </a:r>
            <a:endParaRPr lang="en-US" sz="1200" dirty="0"/>
          </a:p>
        </p:txBody>
      </p:sp>
      <p:sp>
        <p:nvSpPr>
          <p:cNvPr id="46" name="mui-ten"/>
          <p:cNvSpPr/>
          <p:nvPr/>
        </p:nvSpPr>
        <p:spPr>
          <a:xfrm>
            <a:off x="9235440" y="4160520"/>
            <a:ext cx="365760" cy="292608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47" name="cot-dung"/>
          <p:cNvSpPr/>
          <p:nvPr/>
        </p:nvSpPr>
        <p:spPr>
          <a:xfrm>
            <a:off x="9646920" y="1417320"/>
            <a:ext cx="1965960" cy="457200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8" name="Text 46"/>
          <p:cNvSpPr txBox="1"/>
          <p:nvPr/>
        </p:nvSpPr>
        <p:spPr>
          <a:xfrm>
            <a:off x="9829800" y="155448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④ Sử dụng</a:t>
            </a:r>
            <a:endParaRPr lang="en-US" sz="1600" dirty="0"/>
          </a:p>
        </p:txBody>
      </p:sp>
      <p:sp>
        <p:nvSpPr>
          <p:cNvPr id="49" name="muc"/>
          <p:cNvSpPr/>
          <p:nvPr/>
        </p:nvSpPr>
        <p:spPr>
          <a:xfrm>
            <a:off x="9784080" y="1965960"/>
            <a:ext cx="16916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9921240" y="2039112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Ứng dụng</a:t>
            </a:r>
            <a:endParaRPr lang="en-US" sz="1400" dirty="0"/>
          </a:p>
        </p:txBody>
      </p:sp>
      <p:sp>
        <p:nvSpPr>
          <p:cNvPr id="51" name="Text 49"/>
          <p:cNvSpPr txBox="1"/>
          <p:nvPr/>
        </p:nvSpPr>
        <p:spPr>
          <a:xfrm>
            <a:off x="9921240" y="2350008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Mọi trạng thái, theo vai trò</a:t>
            </a:r>
            <a:endParaRPr lang="en-US" sz="1200" dirty="0"/>
          </a:p>
        </p:txBody>
      </p:sp>
      <p:sp>
        <p:nvSpPr>
          <p:cNvPr id="52" name="muc"/>
          <p:cNvSpPr/>
          <p:nvPr/>
        </p:nvSpPr>
        <p:spPr>
          <a:xfrm>
            <a:off x="9784080" y="2953512"/>
            <a:ext cx="1691640" cy="868680"/>
          </a:xfrm>
          <a:prstGeom prst="roundRect">
            <a:avLst>
              <a:gd name="adj" fmla="val 8421"/>
            </a:avLst>
          </a:prstGeom>
          <a:solidFill>
            <a:srgbClr val="D1FAE5"/>
          </a:solidFill>
          <a:ln w="12700">
            <a:solidFill>
              <a:srgbClr val="D1FAE5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9921240" y="3026664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Tổng hợp</a:t>
            </a:r>
            <a:endParaRPr lang="en-US" sz="1400" dirty="0"/>
          </a:p>
        </p:txBody>
      </p:sp>
      <p:sp>
        <p:nvSpPr>
          <p:cNvPr id="54" name="Text 52"/>
          <p:cNvSpPr txBox="1"/>
          <p:nvPr/>
        </p:nvSpPr>
        <p:spPr>
          <a:xfrm>
            <a:off x="9921240" y="33375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Chốt số · ✔ chỉ Đã duyệt</a:t>
            </a:r>
            <a:endParaRPr lang="en-US" sz="1200" dirty="0"/>
          </a:p>
        </p:txBody>
      </p:sp>
      <p:sp>
        <p:nvSpPr>
          <p:cNvPr id="55" name="muc"/>
          <p:cNvSpPr/>
          <p:nvPr/>
        </p:nvSpPr>
        <p:spPr>
          <a:xfrm>
            <a:off x="9784080" y="3941064"/>
            <a:ext cx="16916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9921240" y="4014216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Xuất Excel</a:t>
            </a:r>
            <a:endParaRPr lang="en-US" sz="1400" dirty="0"/>
          </a:p>
        </p:txBody>
      </p:sp>
      <p:sp>
        <p:nvSpPr>
          <p:cNvPr id="57" name="Text 55"/>
          <p:cNvSpPr txBox="1"/>
          <p:nvPr/>
        </p:nvSpPr>
        <p:spPr>
          <a:xfrm>
            <a:off x="9921240" y="4325112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Danh sách, tổng hợp</a:t>
            </a:r>
            <a:endParaRPr lang="en-US" sz="1200" dirty="0"/>
          </a:p>
        </p:txBody>
      </p:sp>
      <p:sp>
        <p:nvSpPr>
          <p:cNvPr id="58" name="muc"/>
          <p:cNvSpPr/>
          <p:nvPr/>
        </p:nvSpPr>
        <p:spPr>
          <a:xfrm>
            <a:off x="9784080" y="4928616"/>
            <a:ext cx="1691640" cy="868680"/>
          </a:xfrm>
          <a:prstGeom prst="roundRect">
            <a:avLst>
              <a:gd name="adj" fmla="val 8421"/>
            </a:avLst>
          </a:prstGeom>
          <a:solidFill>
            <a:srgbClr val="D1FAE5"/>
          </a:solidFill>
          <a:ln w="12700">
            <a:solidFill>
              <a:srgbClr val="D1FAE5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9921240" y="5001768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Trang công khai</a:t>
            </a:r>
            <a:endParaRPr lang="en-US" sz="1400" dirty="0"/>
          </a:p>
        </p:txBody>
      </p:sp>
      <p:sp>
        <p:nvSpPr>
          <p:cNvPr id="60" name="Text 58"/>
          <p:cNvSpPr txBox="1"/>
          <p:nvPr/>
        </p:nvSpPr>
        <p:spPr>
          <a:xfrm>
            <a:off x="9921240" y="5312664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✔ chỉ Đã duyệt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Chuyển trọn dữ liệu từ hệ thống cũ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384048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6916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24.032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2926080" y="169164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hoạt động</a:t>
            </a:r>
            <a:endParaRPr lang="en-US" sz="1600" dirty="0"/>
          </a:p>
        </p:txBody>
      </p:sp>
      <p:sp>
        <p:nvSpPr>
          <p:cNvPr id="6" name="the"/>
          <p:cNvSpPr/>
          <p:nvPr/>
        </p:nvSpPr>
        <p:spPr>
          <a:xfrm>
            <a:off x="548640" y="2971800"/>
            <a:ext cx="384048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822960" y="320040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23.923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2926080" y="320040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minh chứng</a:t>
            </a:r>
            <a:endParaRPr lang="en-US" sz="1600" dirty="0"/>
          </a:p>
        </p:txBody>
      </p:sp>
      <p:sp>
        <p:nvSpPr>
          <p:cNvPr id="9" name="the"/>
          <p:cNvSpPr/>
          <p:nvPr/>
        </p:nvSpPr>
        <p:spPr>
          <a:xfrm>
            <a:off x="548640" y="4480560"/>
            <a:ext cx="384048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22960" y="47091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46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926080" y="4709160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hồ sơ Đảng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937760" y="1463040"/>
            <a:ext cx="66751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Hoạt động giữ nguyên trạng thái, đơn vị, ngày, địa bàn; có mã đối chiếu với bản cũ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Ảnh chuyển sang WebP cạnh dài 1600px: nhẹ hơn, vẫn đủ rõ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Số liệu thực hiện chỉ tiêu cộng từ các báo cáo đã duyệt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Bỏ qua bản ghi thử; không chuyển mật khẩu cũ, cấp tài khoản mới cho từng đơn vị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Chạy lại được an toàn, có đối chiếu số lượng sau mỗi lần nạp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Hiện trạng hoạt động theo trạng thái</a:t>
            </a:r>
            <a:endParaRPr lang="en-US" sz="32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371600"/>
          <a:ext cx="749808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he"/>
          <p:cNvSpPr/>
          <p:nvPr/>
        </p:nvSpPr>
        <p:spPr>
          <a:xfrm>
            <a:off x="8412480" y="1463040"/>
            <a:ext cx="3200400" cy="4480560"/>
          </a:xfrm>
          <a:prstGeom prst="roundRect">
            <a:avLst>
              <a:gd name="adj" fmla="val 3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686800" y="173736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3"/>
                </a:solidFill>
              </a:rPr>
              <a:t>683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686800" y="256032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hoạt động đang chờ Thành Đoàn duyệt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686800" y="34747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766</a:t>
            </a:r>
            <a:endParaRPr lang="en-US" sz="4400" dirty="0"/>
          </a:p>
        </p:txBody>
      </p:sp>
      <p:sp>
        <p:nvSpPr>
          <p:cNvPr id="8" name="Text 5"/>
          <p:cNvSpPr txBox="1"/>
          <p:nvPr/>
        </p:nvSpPr>
        <p:spPr>
          <a:xfrm>
            <a:off x="8686800" y="429768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hoạt động bị trả lại, chờ cơ sở sửa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3"/>
                </a:solidFill>
              </a:rPr>
              <a:t>05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Kỹ thuật và bảo mật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Gọn nhẹ khi chạy thử, sẵn sàng mở rộng khi chính thức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Kiến trúc gọn, dễ vận hành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17320"/>
            <a:ext cx="640080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777240" y="1572768"/>
            <a:ext cx="694944" cy="69494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0976" y="1746504"/>
            <a:ext cx="347472" cy="34747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Trình duyệt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691640" y="194767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Máy tính, điện thoại · 3 bộ giao diện</a:t>
            </a:r>
            <a:endParaRPr lang="en-US" sz="1400" dirty="0"/>
          </a:p>
        </p:txBody>
      </p:sp>
      <p:sp>
        <p:nvSpPr>
          <p:cNvPr id="8" name="the"/>
          <p:cNvSpPr/>
          <p:nvPr/>
        </p:nvSpPr>
        <p:spPr>
          <a:xfrm>
            <a:off x="548640" y="2606040"/>
            <a:ext cx="640080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9" name="vong-bieu-tuong"/>
          <p:cNvSpPr/>
          <p:nvPr/>
        </p:nvSpPr>
        <p:spPr>
          <a:xfrm>
            <a:off x="777240" y="2761488"/>
            <a:ext cx="694944" cy="69494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2935224"/>
            <a:ext cx="347472" cy="3474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691640" y="27432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nginx · HTTPS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1691640" y="313639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Chứng chỉ tự gia hạn, phục vụ ảnh và tệp tĩnh</a:t>
            </a:r>
            <a:endParaRPr lang="en-US" sz="1400" dirty="0"/>
          </a:p>
        </p:txBody>
      </p:sp>
      <p:sp>
        <p:nvSpPr>
          <p:cNvPr id="13" name="the"/>
          <p:cNvSpPr/>
          <p:nvPr/>
        </p:nvSpPr>
        <p:spPr>
          <a:xfrm>
            <a:off x="548640" y="3794760"/>
            <a:ext cx="640080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4" name="vong-bieu-tuong"/>
          <p:cNvSpPr/>
          <p:nvPr/>
        </p:nvSpPr>
        <p:spPr>
          <a:xfrm>
            <a:off x="777240" y="3950208"/>
            <a:ext cx="694944" cy="6949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4123944"/>
            <a:ext cx="347472" cy="34747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691640" y="39319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Ứng dụng FastAPI (Python)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1691640" y="432511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API, phân quyền, luồng duyệt, xuất Excel</a:t>
            </a:r>
            <a:endParaRPr lang="en-US" sz="1400" dirty="0"/>
          </a:p>
        </p:txBody>
      </p:sp>
      <p:sp>
        <p:nvSpPr>
          <p:cNvPr id="18" name="the"/>
          <p:cNvSpPr/>
          <p:nvPr/>
        </p:nvSpPr>
        <p:spPr>
          <a:xfrm>
            <a:off x="548640" y="4983480"/>
            <a:ext cx="640080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vong-bieu-tuong"/>
          <p:cNvSpPr/>
          <p:nvPr/>
        </p:nvSpPr>
        <p:spPr>
          <a:xfrm>
            <a:off x="777240" y="5138928"/>
            <a:ext cx="694944" cy="69494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976" y="5312664"/>
            <a:ext cx="347472" cy="34747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691640" y="5120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Cơ sở dữ liệu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1691640" y="551383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Nghiệp vụ + nhật ký riêng; tệp minh chứng trên đĩa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7406640" y="1463040"/>
            <a:ext cx="420624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Giao diện: HTML, Alpine.js, Tailwind CSS — không cần bước biên dịch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Một máy chủ, chạy như dịch vụ hệ thống, tự khởi động lại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Tài liệu kỹ thuật và đặc tả lưu cùng mã nguồn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Kiểm thử tự động cho API và phân quyền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Bảo mật nhiều lớp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17320"/>
            <a:ext cx="54406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22960" y="173736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92024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83080" y="16002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Đăng nhập an toàn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19659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Mật khẩu băm scrypt; phiên trong cookie httpOnly, tự xoay vòng; đổi mật khẩu là đăng xuất mọi phiên cũ</a:t>
            </a:r>
            <a:endParaRPr lang="en-US" sz="1300" dirty="0"/>
          </a:p>
        </p:txBody>
      </p:sp>
      <p:sp>
        <p:nvSpPr>
          <p:cNvPr id="8" name="the"/>
          <p:cNvSpPr/>
          <p:nvPr/>
        </p:nvSpPr>
        <p:spPr>
          <a:xfrm>
            <a:off x="6172200" y="1417320"/>
            <a:ext cx="54406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9" name="vong-bieu-tuong"/>
          <p:cNvSpPr/>
          <p:nvPr/>
        </p:nvSpPr>
        <p:spPr>
          <a:xfrm>
            <a:off x="6446520" y="173736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0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92024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06640" y="16002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Chống giả mạo yêu cầu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7406640" y="19659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Mọi thao tác ghi phải có header riêng; trang không cho nhúng vào site khác</a:t>
            </a:r>
            <a:endParaRPr lang="en-US" sz="1300" dirty="0"/>
          </a:p>
        </p:txBody>
      </p:sp>
      <p:sp>
        <p:nvSpPr>
          <p:cNvPr id="13" name="the"/>
          <p:cNvSpPr/>
          <p:nvPr/>
        </p:nvSpPr>
        <p:spPr>
          <a:xfrm>
            <a:off x="548640" y="3017520"/>
            <a:ext cx="54406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4" name="vong-bieu-tuong"/>
          <p:cNvSpPr/>
          <p:nvPr/>
        </p:nvSpPr>
        <p:spPr>
          <a:xfrm>
            <a:off x="822960" y="333756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15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352044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783080" y="32004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Phân quyền phía máy chủ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1783080" y="35661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Mỗi API kiểm tra vai trò và đơn vị; cơ sở chỉ thấy dữ liệu của mình</a:t>
            </a:r>
            <a:endParaRPr lang="en-US" sz="1300" dirty="0"/>
          </a:p>
        </p:txBody>
      </p:sp>
      <p:sp>
        <p:nvSpPr>
          <p:cNvPr id="18" name="the"/>
          <p:cNvSpPr/>
          <p:nvPr/>
        </p:nvSpPr>
        <p:spPr>
          <a:xfrm>
            <a:off x="6172200" y="3017520"/>
            <a:ext cx="54406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9" name="vong-bieu-tuong"/>
          <p:cNvSpPr/>
          <p:nvPr/>
        </p:nvSpPr>
        <p:spPr>
          <a:xfrm>
            <a:off x="6446520" y="333756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3520440"/>
            <a:ext cx="365760" cy="36576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406640" y="32004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Nhật ký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7406640" y="35661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Ghi đăng nhập, đăng nhập sai, tạo / sửa / duyệt / xóa: ai, lúc nào, từ đâu</a:t>
            </a:r>
            <a:endParaRPr lang="en-US" sz="1300" dirty="0"/>
          </a:p>
        </p:txBody>
      </p:sp>
      <p:sp>
        <p:nvSpPr>
          <p:cNvPr id="23" name="the"/>
          <p:cNvSpPr/>
          <p:nvPr/>
        </p:nvSpPr>
        <p:spPr>
          <a:xfrm>
            <a:off x="548640" y="4617720"/>
            <a:ext cx="54406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4" name="vong-bieu-tuong"/>
          <p:cNvSpPr/>
          <p:nvPr/>
        </p:nvSpPr>
        <p:spPr>
          <a:xfrm>
            <a:off x="822960" y="493776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5" name="bieu-tuong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" y="5120640"/>
            <a:ext cx="365760" cy="36576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783080" y="48006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Công khai có chọn lọc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1783080" y="51663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Trang công khai chỉ đọc số liệu đã duyệt, không lộ thông tin cá nhân</a:t>
            </a:r>
            <a:endParaRPr lang="en-US" sz="1300" dirty="0"/>
          </a:p>
        </p:txBody>
      </p:sp>
      <p:sp>
        <p:nvSpPr>
          <p:cNvPr id="28" name="the"/>
          <p:cNvSpPr/>
          <p:nvPr/>
        </p:nvSpPr>
        <p:spPr>
          <a:xfrm>
            <a:off x="6172200" y="4617720"/>
            <a:ext cx="54406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9" name="vong-bieu-tuong"/>
          <p:cNvSpPr/>
          <p:nvPr/>
        </p:nvSpPr>
        <p:spPr>
          <a:xfrm>
            <a:off x="6446520" y="493776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0" name="bieu-tuong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5120640"/>
            <a:ext cx="365760" cy="36576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7406640" y="48006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Sao lưu</a:t>
            </a:r>
            <a:endParaRPr lang="en-US" sz="1600" dirty="0"/>
          </a:p>
        </p:txBody>
      </p:sp>
      <p:sp>
        <p:nvSpPr>
          <p:cNvPr id="32" name="Text 24"/>
          <p:cNvSpPr txBox="1"/>
          <p:nvPr/>
        </p:nvSpPr>
        <p:spPr>
          <a:xfrm>
            <a:off x="7406640" y="516636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Sao lưu trước mọi thao tác dữ liệu lớn; khôi phục được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Triển khai chính thức: PostgreSQL và bản sao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2377440"/>
            <a:ext cx="274320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777240" y="26060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260" y="2766060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26974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Ứng dụng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3291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ghi ở gốc, đọc nặng ở bản sao</a:t>
            </a:r>
            <a:endParaRPr lang="en-US" sz="1200" dirty="0"/>
          </a:p>
        </p:txBody>
      </p:sp>
      <p:sp>
        <p:nvSpPr>
          <p:cNvPr id="8" name="mui-ten"/>
          <p:cNvSpPr/>
          <p:nvPr/>
        </p:nvSpPr>
        <p:spPr>
          <a:xfrm>
            <a:off x="3429000" y="2926080"/>
            <a:ext cx="640080" cy="41148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9" name="the"/>
          <p:cNvSpPr/>
          <p:nvPr/>
        </p:nvSpPr>
        <p:spPr>
          <a:xfrm>
            <a:off x="4206240" y="2103120"/>
            <a:ext cx="2926080" cy="2011680"/>
          </a:xfrm>
          <a:prstGeom prst="roundRect">
            <a:avLst>
              <a:gd name="adj" fmla="val 545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0" name="vong-bieu-tuong"/>
          <p:cNvSpPr/>
          <p:nvPr/>
        </p:nvSpPr>
        <p:spPr>
          <a:xfrm>
            <a:off x="4434840" y="233172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290" y="2503170"/>
            <a:ext cx="342900" cy="3429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434840" y="31089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PostgreSQL gốc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4434840" y="35204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nhận mọi thao tác ghi</a:t>
            </a:r>
            <a:endParaRPr lang="en-US" sz="1400" dirty="0"/>
          </a:p>
        </p:txBody>
      </p:sp>
      <p:sp>
        <p:nvSpPr>
          <p:cNvPr id="14" name="mui-ten"/>
          <p:cNvSpPr/>
          <p:nvPr/>
        </p:nvSpPr>
        <p:spPr>
          <a:xfrm>
            <a:off x="7269480" y="1828800"/>
            <a:ext cx="548640" cy="32004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15" name="the"/>
          <p:cNvSpPr/>
          <p:nvPr/>
        </p:nvSpPr>
        <p:spPr>
          <a:xfrm>
            <a:off x="7955280" y="1463040"/>
            <a:ext cx="365760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6" name="vong-bieu-tuong"/>
          <p:cNvSpPr/>
          <p:nvPr/>
        </p:nvSpPr>
        <p:spPr>
          <a:xfrm>
            <a:off x="8183880" y="1691640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7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00" y="1851660"/>
            <a:ext cx="320040" cy="32004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9006840" y="162763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Bản sao 1</a:t>
            </a:r>
            <a:endParaRPr lang="en-US" sz="1600" dirty="0"/>
          </a:p>
        </p:txBody>
      </p:sp>
      <p:sp>
        <p:nvSpPr>
          <p:cNvPr id="19" name="Text 14"/>
          <p:cNvSpPr txBox="1"/>
          <p:nvPr/>
        </p:nvSpPr>
        <p:spPr>
          <a:xfrm>
            <a:off x="9006840" y="20116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máy khác · chỉ đọc</a:t>
            </a:r>
            <a:endParaRPr lang="en-US" sz="1300" dirty="0"/>
          </a:p>
        </p:txBody>
      </p:sp>
      <p:sp>
        <p:nvSpPr>
          <p:cNvPr id="20" name="mui-ten"/>
          <p:cNvSpPr/>
          <p:nvPr/>
        </p:nvSpPr>
        <p:spPr>
          <a:xfrm>
            <a:off x="7269480" y="3154680"/>
            <a:ext cx="548640" cy="32004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21" name="the"/>
          <p:cNvSpPr/>
          <p:nvPr/>
        </p:nvSpPr>
        <p:spPr>
          <a:xfrm>
            <a:off x="7955280" y="2788920"/>
            <a:ext cx="365760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2" name="vong-bieu-tuong"/>
          <p:cNvSpPr/>
          <p:nvPr/>
        </p:nvSpPr>
        <p:spPr>
          <a:xfrm>
            <a:off x="8183880" y="3017520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3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900" y="3177540"/>
            <a:ext cx="320040" cy="32004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9006840" y="295351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Bản sao 2</a:t>
            </a:r>
            <a:endParaRPr lang="en-US" sz="1600" dirty="0"/>
          </a:p>
        </p:txBody>
      </p:sp>
      <p:sp>
        <p:nvSpPr>
          <p:cNvPr id="25" name="Text 19"/>
          <p:cNvSpPr txBox="1"/>
          <p:nvPr/>
        </p:nvSpPr>
        <p:spPr>
          <a:xfrm>
            <a:off x="9006840" y="33375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máy khác · chỉ đọc</a:t>
            </a:r>
            <a:endParaRPr lang="en-US" sz="1300" dirty="0"/>
          </a:p>
        </p:txBody>
      </p:sp>
      <p:sp>
        <p:nvSpPr>
          <p:cNvPr id="26" name="mui-ten"/>
          <p:cNvSpPr/>
          <p:nvPr/>
        </p:nvSpPr>
        <p:spPr>
          <a:xfrm>
            <a:off x="7269480" y="4480560"/>
            <a:ext cx="548640" cy="320040"/>
          </a:xfrm>
          <a:prstGeom prst="rightArrow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27" name="the"/>
          <p:cNvSpPr/>
          <p:nvPr/>
        </p:nvSpPr>
        <p:spPr>
          <a:xfrm>
            <a:off x="7955280" y="4114800"/>
            <a:ext cx="365760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28" name="vong-bieu-tuong"/>
          <p:cNvSpPr/>
          <p:nvPr/>
        </p:nvSpPr>
        <p:spPr>
          <a:xfrm>
            <a:off x="8183880" y="4343400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9" name="bieu-tuong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900" y="4503420"/>
            <a:ext cx="320040" cy="320040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9006840" y="427939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Bản sao …</a:t>
            </a:r>
            <a:endParaRPr lang="en-US" sz="1600" dirty="0"/>
          </a:p>
        </p:txBody>
      </p:sp>
      <p:sp>
        <p:nvSpPr>
          <p:cNvPr id="31" name="Text 24"/>
          <p:cNvSpPr txBox="1"/>
          <p:nvPr/>
        </p:nvSpPr>
        <p:spPr>
          <a:xfrm>
            <a:off x="9006840" y="46634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máy khác · chỉ đọc</a:t>
            </a:r>
            <a:endParaRPr lang="en-US" sz="1300" dirty="0"/>
          </a:p>
        </p:txBody>
      </p:sp>
      <p:sp>
        <p:nvSpPr>
          <p:cNvPr id="32" name="Text 25"/>
          <p:cNvSpPr txBox="1"/>
          <p:nvPr/>
        </p:nvSpPr>
        <p:spPr>
          <a:xfrm>
            <a:off x="548640" y="54406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Bản demo chạy SQLite; bản chính thức chạy PostgreSQL.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Đồng bộ một chiều gốc → bản sao: vừa là sao lưu trực tuyến, vừa chia tải. Trang home, trang công khai, báo cáo tổng hợp đọc từ bản sao.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3"/>
                </a:solidFill>
              </a:rPr>
              <a:t>06</a:t>
            </a:r>
            <a:endParaRPr lang="en-US" sz="6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Lộ trình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31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Những việc tiếp theo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Việc tiếp theo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3474720" cy="365760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nhan-giai-doan"/>
          <p:cNvSpPr/>
          <p:nvPr/>
        </p:nvSpPr>
        <p:spPr>
          <a:xfrm>
            <a:off x="822960" y="1737360"/>
            <a:ext cx="292608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373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Ngắn hạn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560320"/>
            <a:ext cx="29718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Ấn định hạn Công trình thanh niên 2026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Cấp tài khoản Admin cơ sở theo đợt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Bộ chỉ tiêu Tháng Thanh niên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Minh chứng cũ Tháng TN, Mùa hè số</a:t>
            </a:r>
            <a:endParaRPr lang="en-US" sz="1600" dirty="0"/>
          </a:p>
        </p:txBody>
      </p:sp>
      <p:sp>
        <p:nvSpPr>
          <p:cNvPr id="7" name="the"/>
          <p:cNvSpPr/>
          <p:nvPr/>
        </p:nvSpPr>
        <p:spPr>
          <a:xfrm>
            <a:off x="4297680" y="1463040"/>
            <a:ext cx="3474720" cy="365760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8" name="nhan-giai-doan"/>
          <p:cNvSpPr/>
          <p:nvPr/>
        </p:nvSpPr>
        <p:spPr>
          <a:xfrm>
            <a:off x="4572000" y="1737360"/>
            <a:ext cx="2926080" cy="54864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7373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Khi triển khai chính thức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29718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Chuyển sang PostgreSQL, dựng các máy bản sao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Sao lưu theo thời điểm, đồng bộ tệp minh chứng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Tài khoản Tổ / Ban Thành Đoàn nhập hoạt động cấp Thành</a:t>
            </a:r>
            <a:endParaRPr lang="en-US" sz="1600" dirty="0"/>
          </a:p>
        </p:txBody>
      </p:sp>
      <p:sp>
        <p:nvSpPr>
          <p:cNvPr id="11" name="the"/>
          <p:cNvSpPr/>
          <p:nvPr/>
        </p:nvSpPr>
        <p:spPr>
          <a:xfrm>
            <a:off x="8046720" y="1463040"/>
            <a:ext cx="3474720" cy="365760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12" name="nhan-giai-doan"/>
          <p:cNvSpPr/>
          <p:nvPr/>
        </p:nvSpPr>
        <p:spPr>
          <a:xfrm>
            <a:off x="8321040" y="1737360"/>
            <a:ext cx="2926080" cy="54864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21040" y="17373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Làm sau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2560320"/>
            <a:ext cx="29718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Điểm danh QR, chiến sĩ, đội hình (YC2)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Thông báo email / Zalo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AI nội bộ hỗ trợ nhập liệu và kiểm duyệt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Hội SV, Hội LHTN, Hội Đồng đội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eu-trung-doa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731520"/>
            <a:ext cx="914400" cy="9144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011680"/>
            <a:ext cx="8412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Truy cập và hỗ trợ</a:t>
            </a:r>
            <a:endParaRPr lang="en-US" sz="3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977640"/>
            <a:ext cx="8412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dieuhanh.thanhdoantphcm.com.vn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Hướng dẫn nhanh, chi tiết, quy trình nhập liệu, kịch bản tập huấn có video: mục Trợ giúp trong ứng dụng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Quên mật khẩu: liên hệ Admin cơ sở hoặc Văn phòng Thành Đoàn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57607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200" kern="0" dirty="0">
                <a:solidFill>
                  <a:schemeClr val="accent3"/>
                </a:solidFill>
              </a:rPr>
              <a:t>TUỔI TRẺ THÀNH PHỐ BÁC</a:t>
            </a:r>
            <a:endParaRPr lang="en-US" sz="2000" dirty="0"/>
          </a:p>
        </p:txBody>
      </p:sp>
      <p:sp>
        <p:nvSpPr>
          <p:cNvPr id="6" name="trang-tri"/>
          <p:cNvSpPr/>
          <p:nvPr/>
        </p:nvSpPr>
        <p:spPr>
          <a:xfrm>
            <a:off x="9418320" y="1463040"/>
            <a:ext cx="3840480" cy="3840480"/>
          </a:xfrm>
          <a:prstGeom prst="ellipse">
            <a:avLst/>
          </a:prstGeom>
          <a:solidFill>
            <a:schemeClr val="accent1">
              <a:alpha val="65000"/>
            </a:schemeClr>
          </a:solidFill>
          <a:ln w="12700">
            <a:solidFill>
              <a:schemeClr val="accent1">
                <a:alpha val="65000"/>
              </a:schemeClr>
            </a:solidFill>
            <a:prstDash val="solid"/>
          </a:ln>
        </p:spPr>
      </p:sp>
      <p:sp>
        <p:nvSpPr>
          <p:cNvPr id="7" name="trang-tri"/>
          <p:cNvSpPr/>
          <p:nvPr/>
        </p:nvSpPr>
        <p:spPr>
          <a:xfrm>
            <a:off x="10332720" y="4206240"/>
            <a:ext cx="1828800" cy="1828800"/>
          </a:xfrm>
          <a:prstGeom prst="ellipse">
            <a:avLst/>
          </a:prstGeom>
          <a:solidFill>
            <a:schemeClr val="accent2">
              <a:alpha val="80000"/>
            </a:schemeClr>
          </a:solidFill>
          <a:ln w="12700">
            <a:solidFill>
              <a:schemeClr val="accent2">
                <a:alpha val="80000"/>
              </a:schemeClr>
            </a:solidFill>
            <a:prstDash val="solid"/>
          </a:ln>
        </p:spPr>
      </p:sp>
      <p:pic>
        <p:nvPicPr>
          <p:cNvPr id="8" name="ngoi-sa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5640" y="4709160"/>
            <a:ext cx="82296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Công trình thanh niên, thi đua và tập huấn</a:t>
            </a:r>
            <a:endParaRPr lang="en-US" sz="3200" dirty="0"/>
          </a:p>
        </p:txBody>
      </p:sp>
      <p:sp>
        <p:nvSpPr>
          <p:cNvPr id="3" name="the"/>
          <p:cNvSpPr/>
          <p:nvPr/>
        </p:nvSpPr>
        <p:spPr>
          <a:xfrm>
            <a:off x="548640" y="1463040"/>
            <a:ext cx="5394960" cy="4480560"/>
          </a:xfrm>
          <a:prstGeom prst="roundRect">
            <a:avLst>
              <a:gd name="adj" fmla="val 244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F2A5F">
                <a:alpha val="12000"/>
              </a:srgbClr>
            </a:outerShdw>
          </a:effectLst>
        </p:spPr>
      </p:sp>
      <p:sp>
        <p:nvSpPr>
          <p:cNvPr id="4" name="vong-bieu-tuong"/>
          <p:cNvSpPr/>
          <p:nvPr/>
        </p:nvSpPr>
        <p:spPr>
          <a:xfrm>
            <a:off x="868680" y="1737360"/>
            <a:ext cx="822960" cy="82296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5" name="bieu-tuo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" y="194310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74520" y="192024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Công trình thanh niên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2834640"/>
            <a:ext cx="48463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Đầu năm cơ sở đăng ký tên, chỉ tiêu, nội dung, kinh phí, kèm công văn có xác nhận của cấp ủy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Trong năm điều chỉnh hoặc hủy có lý do; bản đăng ký gốc được giữ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Cuối năm báo cáo kết quả từng chỉ tiêu; Tổ phụ trách nghiệm thu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BTV công nhận tiêu biểu: 2 điểm thưởng thi đua mỗi công trình</a:t>
            </a:r>
            <a:endParaRPr lang="en-US" sz="1600" dirty="0"/>
          </a:p>
        </p:txBody>
      </p:sp>
      <p:sp>
        <p:nvSpPr>
          <p:cNvPr id="8" name="vong-bieu-tuong"/>
          <p:cNvSpPr/>
          <p:nvPr/>
        </p:nvSpPr>
        <p:spPr>
          <a:xfrm>
            <a:off x="6355080" y="155448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9" name="bieu-tuon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6530" y="1725930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5087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Chấm điểm thi đua 2026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7269480" y="1874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Hệ thống tạm tính từ số liệu đã duyệt; đơn vị tự chấm, Tổ chấm, giải trình, chốt</a:t>
            </a:r>
            <a:endParaRPr lang="en-US" sz="1400" dirty="0"/>
          </a:p>
        </p:txBody>
      </p:sp>
      <p:sp>
        <p:nvSpPr>
          <p:cNvPr id="12" name="vong-bieu-tuong"/>
          <p:cNvSpPr/>
          <p:nvPr/>
        </p:nvSpPr>
        <p:spPr>
          <a:xfrm>
            <a:off x="6355080" y="269748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bieu-tuong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530" y="2868930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269480" y="26517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Cơ cấu đơn vị và Cụm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7269480" y="3017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25 Cụm thi đua, 8 Tổ chuyên môn, chức vụ Cơ quan Chuyên trách Thành Đoàn</a:t>
            </a:r>
            <a:endParaRPr lang="en-US" sz="1400" dirty="0"/>
          </a:p>
        </p:txBody>
      </p:sp>
      <p:sp>
        <p:nvSpPr>
          <p:cNvPr id="16" name="vong-bieu-tuong"/>
          <p:cNvSpPr/>
          <p:nvPr/>
        </p:nvSpPr>
        <p:spPr>
          <a:xfrm>
            <a:off x="6355080" y="384048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bieu-tuo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530" y="4011930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37947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Chế độ tập huấn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7269480" y="4160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Bản thực hành riêng, dải cam nhận biết; số liệu không tính, không gửi Thành Đoàn</a:t>
            </a:r>
            <a:endParaRPr lang="en-US" sz="1400" dirty="0"/>
          </a:p>
        </p:txBody>
      </p:sp>
      <p:sp>
        <p:nvSpPr>
          <p:cNvPr id="20" name="vong-bieu-tuong"/>
          <p:cNvSpPr/>
          <p:nvPr/>
        </p:nvSpPr>
        <p:spPr>
          <a:xfrm>
            <a:off x="6355080" y="498348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1" name="bieu-tuong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6530" y="5154930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269480" y="49377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Hướng dẫn và video</a:t>
            </a:r>
            <a:endParaRPr lang="en-US" sz="1600" dirty="0"/>
          </a:p>
        </p:txBody>
      </p:sp>
      <p:sp>
        <p:nvSpPr>
          <p:cNvPr id="23" name="Text 16"/>
          <p:cNvSpPr txBox="1"/>
          <p:nvPr/>
        </p:nvSpPr>
        <p:spPr>
          <a:xfrm>
            <a:off x="7269480" y="5303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A7D"/>
                </a:solidFill>
              </a:rPr>
              <a:t>Hướng dẫn nhanh, chi tiết; kịch bản tập huấn theo vai trò kèm 5 video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uoi tre TP.HCM">
  <a:themeElements>
    <a:clrScheme name="Tuoi tre TP.HCM">
      <a:dk1>
        <a:srgbClr val="1B2433"/>
      </a:dk1>
      <a:lt1>
        <a:srgbClr val="FFFFFF"/>
      </a:lt1>
      <a:dk2>
        <a:srgbClr val="0F2A5F"/>
      </a:dk2>
      <a:lt2>
        <a:srgbClr val="EEF4FC"/>
      </a:lt2>
      <a:accent1>
        <a:srgbClr val="1D5FD1"/>
      </a:accent1>
      <a:accent2>
        <a:srgbClr val="DA251D"/>
      </a:accent2>
      <a:accent3>
        <a:srgbClr val="F5B400"/>
      </a:accent3>
      <a:accent4>
        <a:srgbClr val="16A34A"/>
      </a:accent4>
      <a:accent5>
        <a:srgbClr val="F2780C"/>
      </a:accent5>
      <a:accent6>
        <a:srgbClr val="7C4DDE"/>
      </a:accent6>
      <a:hlink>
        <a:srgbClr val="1D5FD1"/>
      </a:hlink>
      <a:folHlink>
        <a:srgbClr val="7C4DDE"/>
      </a:folHlink>
    </a:clrScheme>
    <a:fontScheme name="Tuoi tre TP.HCM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Hệ thống quản trị dữ liệu và điều hành hoạt động tuổi trẻ TP.HCM</dc:title>
  <dc:subject>PptxGenJS Presentation</dc:subject>
  <dc:creator>Thành Đoàn TP.HCM</dc:creator>
  <cp:lastModifiedBy>Thành Đoàn TP.HCM</cp:lastModifiedBy>
  <cp:revision>1</cp:revision>
  <dcterms:created xsi:type="dcterms:W3CDTF">2026-10-07T02:01:08Z</dcterms:created>
  <dcterms:modified xsi:type="dcterms:W3CDTF">2026-10-07T02:01:08Z</dcterms:modified>
</cp:coreProperties>
</file>